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1423" r:id="rId3"/>
    <p:sldId id="1443" r:id="rId4"/>
    <p:sldId id="1449" r:id="rId5"/>
    <p:sldId id="1451" r:id="rId6"/>
    <p:sldId id="1452" r:id="rId7"/>
    <p:sldId id="1450" r:id="rId8"/>
    <p:sldId id="1464" r:id="rId9"/>
    <p:sldId id="1465" r:id="rId10"/>
    <p:sldId id="1466" r:id="rId11"/>
    <p:sldId id="1454" r:id="rId12"/>
    <p:sldId id="1456" r:id="rId13"/>
    <p:sldId id="1439" r:id="rId14"/>
    <p:sldId id="1438" r:id="rId15"/>
    <p:sldId id="1463" r:id="rId16"/>
    <p:sldId id="1457" r:id="rId17"/>
    <p:sldId id="1433" r:id="rId18"/>
    <p:sldId id="1435" r:id="rId19"/>
    <p:sldId id="1436" r:id="rId20"/>
    <p:sldId id="1434" r:id="rId21"/>
    <p:sldId id="1458" r:id="rId22"/>
    <p:sldId id="1448" r:id="rId23"/>
    <p:sldId id="1437" r:id="rId24"/>
    <p:sldId id="1461" r:id="rId25"/>
    <p:sldId id="1462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36"/>
    <p:restoredTop sz="94743"/>
  </p:normalViewPr>
  <p:slideViewPr>
    <p:cSldViewPr snapToGrid="0" snapToObjects="1">
      <p:cViewPr>
        <p:scale>
          <a:sx n="93" d="100"/>
          <a:sy n="93" d="100"/>
        </p:scale>
        <p:origin x="2280" y="10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jpe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B53EA-6E20-C946-A0D1-0DEE099CBFBA}" type="datetimeFigureOut">
              <a:rPr lang="en-US" smtClean="0"/>
              <a:t>8/10/19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58D142-ECBA-CF45-A6C4-5B6D33BFA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09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8D142-ECBA-CF45-A6C4-5B6D33BFAB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66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B06E18-C002-443D-9415-8AEA288989A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1302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B06E18-C002-443D-9415-8AEA288989A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308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B06E18-C002-443D-9415-8AEA288989A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0075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CC7FD-D1B0-A44E-9107-34A83274461A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A39BB-56A5-CC43-BB50-5775FC307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51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CC7FD-D1B0-A44E-9107-34A83274461A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A39BB-56A5-CC43-BB50-5775FC307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0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CC7FD-D1B0-A44E-9107-34A83274461A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A39BB-56A5-CC43-BB50-5775FC307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30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C:\Users\wangzq\Desktop\31.jpg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l="2733" t="4994" r="22728"/>
          <a:stretch/>
        </p:blipFill>
        <p:spPr bwMode="auto">
          <a:xfrm>
            <a:off x="0" y="0"/>
            <a:ext cx="9144000" cy="4057644"/>
          </a:xfrm>
          <a:prstGeom prst="rect">
            <a:avLst/>
          </a:prstGeom>
          <a:noFill/>
        </p:spPr>
      </p:pic>
      <p:cxnSp>
        <p:nvCxnSpPr>
          <p:cNvPr id="6" name="直接连接符 5"/>
          <p:cNvCxnSpPr>
            <a:cxnSpLocks/>
          </p:cNvCxnSpPr>
          <p:nvPr userDrawn="1"/>
        </p:nvCxnSpPr>
        <p:spPr>
          <a:xfrm>
            <a:off x="0" y="6377013"/>
            <a:ext cx="9134487" cy="4102"/>
          </a:xfrm>
          <a:prstGeom prst="line">
            <a:avLst/>
          </a:prstGeom>
          <a:ln w="38100">
            <a:solidFill>
              <a:srgbClr val="3580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6"/>
          <p:cNvSpPr txBox="1">
            <a:spLocks noChangeArrowheads="1"/>
          </p:cNvSpPr>
          <p:nvPr userDrawn="1"/>
        </p:nvSpPr>
        <p:spPr>
          <a:xfrm>
            <a:off x="0" y="6486525"/>
            <a:ext cx="623510" cy="371475"/>
          </a:xfrm>
          <a:prstGeom prst="rect">
            <a:avLst/>
          </a:prstGeom>
          <a:ln/>
        </p:spPr>
        <p:txBody>
          <a:bodyPr/>
          <a:lstStyle>
            <a:lvl1pPr>
              <a:defRPr b="1"/>
            </a:lvl1pPr>
          </a:lstStyle>
          <a:p>
            <a:pPr marL="0" marR="0" lvl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20B250-B1D4-40C9-976E-514A4C2B8910}" type="slidenum">
              <a:rPr kumimoji="0" lang="en-US" altLang="zh-CN" sz="1351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隶书" pitchFamily="49" charset="-122"/>
                <a:cs typeface="+mn-cs"/>
              </a:rPr>
              <a:pPr marL="0" marR="0" lvl="0" indent="0" algn="l" defTabSz="68578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351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隶书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657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CC7FD-D1B0-A44E-9107-34A83274461A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A39BB-56A5-CC43-BB50-5775FC307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34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CC7FD-D1B0-A44E-9107-34A83274461A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A39BB-56A5-CC43-BB50-5775FC307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CC7FD-D1B0-A44E-9107-34A83274461A}" type="datetimeFigureOut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A39BB-56A5-CC43-BB50-5775FC307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74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CC7FD-D1B0-A44E-9107-34A83274461A}" type="datetimeFigureOut">
              <a:rPr lang="en-US" smtClean="0"/>
              <a:t>8/10/19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A39BB-56A5-CC43-BB50-5775FC307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78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CC7FD-D1B0-A44E-9107-34A83274461A}" type="datetimeFigureOut">
              <a:rPr lang="en-US" smtClean="0"/>
              <a:t>8/10/19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A39BB-56A5-CC43-BB50-5775FC307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44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CC7FD-D1B0-A44E-9107-34A83274461A}" type="datetimeFigureOut">
              <a:rPr lang="en-US" smtClean="0"/>
              <a:t>8/10/19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A39BB-56A5-CC43-BB50-5775FC307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4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CC7FD-D1B0-A44E-9107-34A83274461A}" type="datetimeFigureOut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A39BB-56A5-CC43-BB50-5775FC307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32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CC7FD-D1B0-A44E-9107-34A83274461A}" type="datetimeFigureOut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A39BB-56A5-CC43-BB50-5775FC307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36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CC7FD-D1B0-A44E-9107-34A83274461A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A39BB-56A5-CC43-BB50-5775FC307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47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z/ysy04wb97blf23n25r2l94yw0000gn/T/com.microsoft.Powerpoint/converted_emf.em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2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47.PNG"/><Relationship Id="rId5" Type="http://schemas.openxmlformats.org/officeDocument/2006/relationships/image" Target="../media/image45.tiff"/><Relationship Id="rId10" Type="http://schemas.openxmlformats.org/officeDocument/2006/relationships/image" Target="../media/image46.PNG"/><Relationship Id="rId4" Type="http://schemas.openxmlformats.org/officeDocument/2006/relationships/image" Target="../media/image44.tiff"/><Relationship Id="rId9" Type="http://schemas.openxmlformats.org/officeDocument/2006/relationships/image" Target="../media/image4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51.png"/><Relationship Id="rId7" Type="http://schemas.openxmlformats.org/officeDocument/2006/relationships/image" Target="../media/image49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48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5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image" Target="../media/image68.emf"/><Relationship Id="rId7" Type="http://schemas.openxmlformats.org/officeDocument/2006/relationships/image" Target="../media/image72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11" Type="http://schemas.openxmlformats.org/officeDocument/2006/relationships/image" Target="../media/image76.emf"/><Relationship Id="rId5" Type="http://schemas.openxmlformats.org/officeDocument/2006/relationships/image" Target="../media/image70.png"/><Relationship Id="rId10" Type="http://schemas.openxmlformats.org/officeDocument/2006/relationships/image" Target="../media/image75.emf"/><Relationship Id="rId4" Type="http://schemas.openxmlformats.org/officeDocument/2006/relationships/image" Target="../media/image69.emf"/><Relationship Id="rId9" Type="http://schemas.openxmlformats.org/officeDocument/2006/relationships/image" Target="../media/image7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s?wd=%E6%9C%89%E9%99%90%E5%85%83%E6%B3%95&amp;tn=SE_PcZhidaonwhc_ngpagmjz&amp;rsv_dl=gh_pc_zhidao" TargetMode="External"/><Relationship Id="rId2" Type="http://schemas.openxmlformats.org/officeDocument/2006/relationships/hyperlink" Target="https://www.baidu.com/s?wd=%E5%BE%AE%E5%88%86%E6%96%B9%E7%A8%8B&amp;tn=SE_PcZhidaonwhc_ngpagmjz&amp;rsv_dl=gh_pc_zhidao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baidu.com/s?wd=Gibbs%E7%8E%B0%E8%B1%A1&amp;tn=SE_PcZhidaonwhc_ngpagmjz&amp;rsv_dl=gh_pc_zhidao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22.emf"/><Relationship Id="rId7" Type="http://schemas.openxmlformats.org/officeDocument/2006/relationships/image" Target="../media/image15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8052A5-11B4-2A4D-8C5E-8E74E9311C59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952500" y="1809750"/>
            <a:ext cx="47625" cy="571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8ED8DA-3D30-744F-8A76-E4B9E2BD28ED}"/>
              </a:ext>
            </a:extLst>
          </p:cNvPr>
          <p:cNvSpPr/>
          <p:nvPr/>
        </p:nvSpPr>
        <p:spPr>
          <a:xfrm>
            <a:off x="952500" y="792946"/>
            <a:ext cx="77098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 2D finite element seismic wave</a:t>
            </a:r>
            <a:r>
              <a:rPr lang="en-US" sz="28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forward modeling code: </a:t>
            </a:r>
            <a:r>
              <a:rPr lang="en-US" sz="2800" b="1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seisfem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3096BE-E378-524F-8E6E-9C9C875A28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9" b="22751"/>
          <a:stretch/>
        </p:blipFill>
        <p:spPr>
          <a:xfrm>
            <a:off x="2052219" y="2255711"/>
            <a:ext cx="5324835" cy="25647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矩形 16">
            <a:extLst>
              <a:ext uri="{FF2B5EF4-FFF2-40B4-BE49-F238E27FC236}">
                <a16:creationId xmlns:a16="http://schemas.microsoft.com/office/drawing/2014/main" id="{3D3C05C3-70A6-F745-8DD9-46532932CCB4}"/>
              </a:ext>
            </a:extLst>
          </p:cNvPr>
          <p:cNvSpPr/>
          <p:nvPr/>
        </p:nvSpPr>
        <p:spPr>
          <a:xfrm>
            <a:off x="2260661" y="5003405"/>
            <a:ext cx="4622671" cy="1684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Haipeng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Li</a:t>
            </a:r>
          </a:p>
          <a:p>
            <a:pPr algn="ctr">
              <a:lnSpc>
                <a:spcPct val="20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16 July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黑体" panose="02010600030101010101" pitchFamily="49" charset="-122"/>
                <a:cs typeface="Times New Roman" panose="02020603050405020304" pitchFamily="18" charset="0"/>
              </a:rPr>
              <a:t>2019</a:t>
            </a:r>
            <a:endParaRPr lang="zh-CN" altLang="en-US" sz="2800" b="1" dirty="0">
              <a:latin typeface="Times New Roman" panose="02020603050405020304" pitchFamily="18" charset="0"/>
              <a:ea typeface="黑体" panose="0201060003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769C4-DCAC-0942-89DB-8786A3FA3E11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4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935458" y="1102289"/>
            <a:ext cx="6390961" cy="742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marL="557199" indent="-557199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03200" y="0"/>
            <a:ext cx="873760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9" tIns="45719" rIns="91439" bIns="45719">
            <a:spAutoFit/>
          </a:bodyPr>
          <a:lstStyle/>
          <a:p>
            <a:pPr algn="ctr">
              <a:defRPr/>
            </a:pPr>
            <a:r>
              <a:rPr lang="en-US" altLang="zh-CN" sz="36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532880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3B824C-C6A2-5F4C-AE76-46C33898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055" y="2153467"/>
            <a:ext cx="3165231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92DA72-B432-B94D-9405-5C205F24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727" y="4718049"/>
            <a:ext cx="3400816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CF26CB-CDD8-9B40-8D93-2ABEA0C9B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318" y="3200400"/>
            <a:ext cx="4692868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63B3F5-7884-AF40-9D3A-AEA08E10B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0640" y="3790036"/>
            <a:ext cx="1991360" cy="411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157CEE-2F2E-584E-A7E6-C8768D471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1085" y="4234921"/>
            <a:ext cx="5208101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F690EC-A1C9-394F-AC3F-C1FC9F19CB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2004" y="5232593"/>
            <a:ext cx="3187700" cy="431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9F3727-9DAB-854B-A6E3-68360FF8C8B9}"/>
              </a:ext>
            </a:extLst>
          </p:cNvPr>
          <p:cNvSpPr/>
          <p:nvPr/>
        </p:nvSpPr>
        <p:spPr>
          <a:xfrm>
            <a:off x="6591141" y="469605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algebraic form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170592-A3BE-134C-9DF1-32FAA150A7B6}"/>
              </a:ext>
            </a:extLst>
          </p:cNvPr>
          <p:cNvSpPr/>
          <p:nvPr/>
        </p:nvSpPr>
        <p:spPr>
          <a:xfrm>
            <a:off x="53892" y="1369394"/>
            <a:ext cx="3571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MR10"/>
              </a:rPr>
              <a:t>Second-order elastic wave equation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639A9-9E37-0449-B086-F5B2ECC4D0A8}"/>
              </a:ext>
            </a:extLst>
          </p:cNvPr>
          <p:cNvSpPr txBox="1"/>
          <p:nvPr/>
        </p:nvSpPr>
        <p:spPr>
          <a:xfrm>
            <a:off x="900546" y="2831068"/>
            <a:ext cx="461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s.t.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E94525-71FE-8046-910A-8114D6A7F26A}"/>
              </a:ext>
            </a:extLst>
          </p:cNvPr>
          <p:cNvSpPr/>
          <p:nvPr/>
        </p:nvSpPr>
        <p:spPr>
          <a:xfrm>
            <a:off x="1733090" y="5826973"/>
            <a:ext cx="68225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MR10"/>
              </a:rPr>
              <a:t>mass matrix  damping matrix stiffness matrix right hand load vector </a:t>
            </a:r>
            <a:endParaRPr lang="en-US" dirty="0"/>
          </a:p>
          <a:p>
            <a:endParaRPr lang="en-US" dirty="0">
              <a:latin typeface="CMR10"/>
            </a:endParaRPr>
          </a:p>
          <a:p>
            <a:r>
              <a:rPr lang="en-US" dirty="0">
                <a:latin typeface="CMR10"/>
              </a:rPr>
              <a:t> </a:t>
            </a:r>
          </a:p>
          <a:p>
            <a:endParaRPr lang="en-US" dirty="0"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1856624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9352AC-84EA-0B47-96F3-2183DFBAC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04" y="1571855"/>
            <a:ext cx="6214051" cy="118872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FFC544-9771-F945-B22F-F8C7850E2A9A}"/>
              </a:ext>
            </a:extLst>
          </p:cNvPr>
          <p:cNvGrpSpPr>
            <a:grpSpLocks noChangeAspect="1"/>
          </p:cNvGrpSpPr>
          <p:nvPr/>
        </p:nvGrpSpPr>
        <p:grpSpPr>
          <a:xfrm>
            <a:off x="636904" y="3039916"/>
            <a:ext cx="8311917" cy="2286000"/>
            <a:chOff x="243192" y="2663744"/>
            <a:chExt cx="7817572" cy="21500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E912E4-4A5C-9748-B61E-EE0031A79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233" y="2663744"/>
              <a:ext cx="7143750" cy="2286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D1AC9B3-AABE-1B49-AD2C-45AC6F1B0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233" y="3027711"/>
              <a:ext cx="7798531" cy="228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9885CC-1974-AA4E-8037-A7552737B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2233" y="3360899"/>
              <a:ext cx="7124709" cy="228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989C63-E5B6-9147-A915-0029B122D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192" y="3670786"/>
              <a:ext cx="3993930" cy="114300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9DE297C-F897-1541-8515-7032CF3F5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541" y="5721782"/>
            <a:ext cx="3187700" cy="43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282F20-B8C8-EA47-81B7-D92271AEE77A}"/>
              </a:ext>
            </a:extLst>
          </p:cNvPr>
          <p:cNvSpPr txBox="1"/>
          <p:nvPr/>
        </p:nvSpPr>
        <p:spPr>
          <a:xfrm>
            <a:off x="160540" y="826042"/>
            <a:ext cx="253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Perfectly Matched Layers</a:t>
            </a:r>
          </a:p>
        </p:txBody>
      </p:sp>
    </p:spTree>
    <p:extLst>
      <p:ext uri="{BB962C8B-B14F-4D97-AF65-F5344CB8AC3E}">
        <p14:creationId xmlns:p14="http://schemas.microsoft.com/office/powerpoint/2010/main" val="128642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59F6DF-F121-BC4A-BE8C-D1568DD02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85" y="868626"/>
            <a:ext cx="3644546" cy="2643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EA831E-11C1-E84D-AFD0-BD9305821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621" y="1018829"/>
            <a:ext cx="3498634" cy="22534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63BF02-2B0A-1944-948C-70B548BE0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621" y="3585762"/>
            <a:ext cx="3127213" cy="2486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05492D-325B-1844-9A80-2959A471F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209" y="3585761"/>
            <a:ext cx="2877098" cy="248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37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7971089-A96B-AA47-91FA-CD372A85B910}"/>
              </a:ext>
            </a:extLst>
          </p:cNvPr>
          <p:cNvGrpSpPr/>
          <p:nvPr/>
        </p:nvGrpSpPr>
        <p:grpSpPr>
          <a:xfrm>
            <a:off x="819538" y="1410602"/>
            <a:ext cx="7504924" cy="1999825"/>
            <a:chOff x="1022516" y="2440606"/>
            <a:chExt cx="7504924" cy="19998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9BD19F7-05D8-434C-85F1-DD40407A7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9252" y="2440606"/>
              <a:ext cx="2558188" cy="19998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9A77BC-8AF6-894E-8654-5EBBDB7D8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516" y="2465816"/>
              <a:ext cx="2421900" cy="1926368"/>
            </a:xfrm>
            <a:prstGeom prst="rect">
              <a:avLst/>
            </a:prstGeom>
          </p:spPr>
        </p:pic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E8CD366D-7874-F748-BB14-8895AC27244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58379552"/>
                </p:ext>
              </p:extLst>
            </p:nvPr>
          </p:nvGraphicFramePr>
          <p:xfrm>
            <a:off x="3454145" y="2554749"/>
            <a:ext cx="2374474" cy="355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33" r:id="rId6" imgW="1866900" imgH="279400" progId="Equation.DSMT4">
                    <p:embed/>
                  </p:oleObj>
                </mc:Choice>
                <mc:Fallback>
                  <p:oleObj r:id="rId6" imgW="1866900" imgH="279400" progId="Equation.DSMT4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0D7E9EA9-3DA3-0A44-B1BC-ABBEF461891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145" y="2554749"/>
                          <a:ext cx="2374474" cy="35536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5D5B20E4-0F99-3244-AB82-6A33666BD5A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13193823"/>
                </p:ext>
              </p:extLst>
            </p:nvPr>
          </p:nvGraphicFramePr>
          <p:xfrm>
            <a:off x="3428589" y="3009509"/>
            <a:ext cx="2340338" cy="347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34" r:id="rId8" imgW="1879600" imgH="279400" progId="Equation.DSMT4">
                    <p:embed/>
                  </p:oleObj>
                </mc:Choice>
                <mc:Fallback>
                  <p:oleObj r:id="rId8" imgW="1879600" imgH="279400" progId="Equation.DSMT4">
                    <p:embed/>
                    <p:pic>
                      <p:nvPicPr>
                        <p:cNvPr id="7" name="Object 6">
                          <a:extLst>
                            <a:ext uri="{FF2B5EF4-FFF2-40B4-BE49-F238E27FC236}">
                              <a16:creationId xmlns:a16="http://schemas.microsoft.com/office/drawing/2014/main" id="{38283D27-306E-B547-9CA3-C34CF7917A3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8589" y="3009509"/>
                          <a:ext cx="2340338" cy="34788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9171B2B-D1BE-5D49-9D76-98A48D1EA3D0}"/>
                </a:ext>
              </a:extLst>
            </p:cNvPr>
            <p:cNvCxnSpPr/>
            <p:nvPr/>
          </p:nvCxnSpPr>
          <p:spPr>
            <a:xfrm>
              <a:off x="3526038" y="3460313"/>
              <a:ext cx="23160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280E60-86EA-4846-AD46-38FAD324AF16}"/>
                </a:ext>
              </a:extLst>
            </p:cNvPr>
            <p:cNvSpPr txBox="1"/>
            <p:nvPr/>
          </p:nvSpPr>
          <p:spPr>
            <a:xfrm>
              <a:off x="4173099" y="3574501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Mapping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E465C8F-F2D7-0246-9465-0A2C8BEB8F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9297" y="3684964"/>
            <a:ext cx="3392141" cy="2261427"/>
          </a:xfrm>
          <a:prstGeom prst="rect">
            <a:avLst/>
          </a:prstGeom>
        </p:spPr>
      </p:pic>
      <p:pic>
        <p:nvPicPr>
          <p:cNvPr id="23" name="Picture 22" descr="A picture containing text, map, indoor, large&#10;&#10;Description automatically generated">
            <a:extLst>
              <a:ext uri="{FF2B5EF4-FFF2-40B4-BE49-F238E27FC236}">
                <a16:creationId xmlns:a16="http://schemas.microsoft.com/office/drawing/2014/main" id="{72A45022-80B9-7E45-827C-D94F42561D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511" y="3618462"/>
            <a:ext cx="3491893" cy="23279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27E523D-E3E0-A34C-8D2F-9079AE28D33A}"/>
              </a:ext>
            </a:extLst>
          </p:cNvPr>
          <p:cNvSpPr txBox="1"/>
          <p:nvPr/>
        </p:nvSpPr>
        <p:spPr>
          <a:xfrm>
            <a:off x="244530" y="760052"/>
            <a:ext cx="326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 to Canonical Element</a:t>
            </a:r>
          </a:p>
        </p:txBody>
      </p:sp>
    </p:spTree>
    <p:extLst>
      <p:ext uri="{BB962C8B-B14F-4D97-AF65-F5344CB8AC3E}">
        <p14:creationId xmlns:p14="http://schemas.microsoft.com/office/powerpoint/2010/main" val="2062902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n umbrella&#10;&#10;Description automatically generated">
            <a:extLst>
              <a:ext uri="{FF2B5EF4-FFF2-40B4-BE49-F238E27FC236}">
                <a16:creationId xmlns:a16="http://schemas.microsoft.com/office/drawing/2014/main" id="{A838ABE2-B3E2-8D48-8AD6-3C9A974C5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1" b="30098"/>
          <a:stretch/>
        </p:blipFill>
        <p:spPr>
          <a:xfrm>
            <a:off x="5186615" y="4114744"/>
            <a:ext cx="3700420" cy="1991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7F7B9B-A108-F740-B561-BDCD836C7C23}"/>
              </a:ext>
            </a:extLst>
          </p:cNvPr>
          <p:cNvSpPr txBox="1"/>
          <p:nvPr/>
        </p:nvSpPr>
        <p:spPr>
          <a:xfrm>
            <a:off x="1731664" y="4007169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Basis Function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017D10-965E-5143-9C73-61E4F0F3367F}"/>
              </a:ext>
            </a:extLst>
          </p:cNvPr>
          <p:cNvGrpSpPr/>
          <p:nvPr/>
        </p:nvGrpSpPr>
        <p:grpSpPr>
          <a:xfrm>
            <a:off x="2505347" y="4595012"/>
            <a:ext cx="1985554" cy="1325246"/>
            <a:chOff x="4263124" y="4549737"/>
            <a:chExt cx="1985554" cy="1325246"/>
          </a:xfrm>
        </p:grpSpPr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E18D4667-C219-9F44-8627-94EDD9D0BEF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22927865"/>
                </p:ext>
              </p:extLst>
            </p:nvPr>
          </p:nvGraphicFramePr>
          <p:xfrm>
            <a:off x="4263124" y="4549737"/>
            <a:ext cx="1985554" cy="3657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18" r:id="rId4" imgW="1447800" imgH="266700" progId="Equation.DSMT4">
                    <p:embed/>
                  </p:oleObj>
                </mc:Choice>
                <mc:Fallback>
                  <p:oleObj r:id="rId4" imgW="1447800" imgH="266700" progId="Equation.DSMT4">
                    <p:embed/>
                    <p:pic>
                      <p:nvPicPr>
                        <p:cNvPr id="19" name="Object 18">
                          <a:extLst>
                            <a:ext uri="{FF2B5EF4-FFF2-40B4-BE49-F238E27FC236}">
                              <a16:creationId xmlns:a16="http://schemas.microsoft.com/office/drawing/2014/main" id="{72BEB645-0293-F74D-9691-6C9B91A340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3124" y="4549737"/>
                          <a:ext cx="1985554" cy="36576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591B9CEE-557B-A040-A362-C2D5EAFF9C3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54670874"/>
                </p:ext>
              </p:extLst>
            </p:nvPr>
          </p:nvGraphicFramePr>
          <p:xfrm>
            <a:off x="4263124" y="5051128"/>
            <a:ext cx="1445623" cy="3657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19" r:id="rId6" imgW="1041400" imgH="266700" progId="Equation.DSMT4">
                    <p:embed/>
                  </p:oleObj>
                </mc:Choice>
                <mc:Fallback>
                  <p:oleObj r:id="rId6" imgW="1041400" imgH="266700" progId="Equation.DSMT4">
                    <p:embed/>
                    <p:pic>
                      <p:nvPicPr>
                        <p:cNvPr id="20" name="Object 19">
                          <a:extLst>
                            <a:ext uri="{FF2B5EF4-FFF2-40B4-BE49-F238E27FC236}">
                              <a16:creationId xmlns:a16="http://schemas.microsoft.com/office/drawing/2014/main" id="{A6A1EEB1-B4EF-FB45-9F56-598E62EB58F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3124" y="5051128"/>
                          <a:ext cx="1445623" cy="3657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E1A25FE9-54D6-C541-A759-AE8B8C749FA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63844667"/>
                </p:ext>
              </p:extLst>
            </p:nvPr>
          </p:nvGraphicFramePr>
          <p:xfrm>
            <a:off x="4263124" y="5509223"/>
            <a:ext cx="1375954" cy="3657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20" r:id="rId8" imgW="1003300" imgH="266700" progId="Equation.DSMT4">
                    <p:embed/>
                  </p:oleObj>
                </mc:Choice>
                <mc:Fallback>
                  <p:oleObj r:id="rId8" imgW="1003300" imgH="266700" progId="Equation.DSMT4">
                    <p:embed/>
                    <p:pic>
                      <p:nvPicPr>
                        <p:cNvPr id="21" name="Object 20">
                          <a:extLst>
                            <a:ext uri="{FF2B5EF4-FFF2-40B4-BE49-F238E27FC236}">
                              <a16:creationId xmlns:a16="http://schemas.microsoft.com/office/drawing/2014/main" id="{E1978823-CBEB-4A44-BD0B-8D6508887E2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3124" y="5509223"/>
                          <a:ext cx="1375954" cy="3657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27880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B0ED70-5111-3E4E-B315-A6BE5BCC43B7}"/>
              </a:ext>
            </a:extLst>
          </p:cNvPr>
          <p:cNvGrpSpPr/>
          <p:nvPr/>
        </p:nvGrpSpPr>
        <p:grpSpPr>
          <a:xfrm>
            <a:off x="1076125" y="1182587"/>
            <a:ext cx="7048072" cy="652797"/>
            <a:chOff x="1983738" y="3502867"/>
            <a:chExt cx="6397615" cy="5730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90B4F1A-5D5C-1249-84E3-872AE283D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3738" y="3612264"/>
              <a:ext cx="1969569" cy="38404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40DB20B-DC5E-B447-9644-7FD9A4185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2685" y="3527292"/>
              <a:ext cx="1823604" cy="5486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FF1A02-D763-BE46-8E4D-0534BDE1A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2188" y="3502867"/>
              <a:ext cx="2889165" cy="521208"/>
            </a:xfrm>
            <a:prstGeom prst="rect">
              <a:avLst/>
            </a:prstGeom>
          </p:spPr>
        </p:pic>
      </p:grpSp>
      <p:pic>
        <p:nvPicPr>
          <p:cNvPr id="13" name="Picture 12" descr="A picture containing map&#10;&#10;Description automatically generated">
            <a:extLst>
              <a:ext uri="{FF2B5EF4-FFF2-40B4-BE49-F238E27FC236}">
                <a16:creationId xmlns:a16="http://schemas.microsoft.com/office/drawing/2014/main" id="{15C84085-7EC9-5141-8DC5-C4E018F83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437" y="2013712"/>
            <a:ext cx="2787378" cy="2040759"/>
          </a:xfrm>
          <a:prstGeom prst="rect">
            <a:avLst/>
          </a:prstGeom>
        </p:spPr>
      </p:pic>
      <p:pic>
        <p:nvPicPr>
          <p:cNvPr id="14" name="Picture 13" descr="A picture containing sky&#10;&#10;Description automatically generated">
            <a:extLst>
              <a:ext uri="{FF2B5EF4-FFF2-40B4-BE49-F238E27FC236}">
                <a16:creationId xmlns:a16="http://schemas.microsoft.com/office/drawing/2014/main" id="{055DDEF4-1542-404C-A66F-87CF74DC1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7437" y="4172263"/>
            <a:ext cx="2874616" cy="210463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F26FADA7-D02B-7343-B98B-C3C0A055AD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208" t="12833" r="54319" b="14857"/>
          <a:stretch/>
        </p:blipFill>
        <p:spPr>
          <a:xfrm>
            <a:off x="1085856" y="2426678"/>
            <a:ext cx="3486144" cy="33274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7DD036-E6E8-8746-9FE4-AD932B5EBE38}"/>
              </a:ext>
            </a:extLst>
          </p:cNvPr>
          <p:cNvSpPr txBox="1"/>
          <p:nvPr/>
        </p:nvSpPr>
        <p:spPr>
          <a:xfrm>
            <a:off x="1923953" y="5754109"/>
            <a:ext cx="2072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Element by element</a:t>
            </a:r>
          </a:p>
        </p:txBody>
      </p:sp>
    </p:spTree>
    <p:extLst>
      <p:ext uri="{BB962C8B-B14F-4D97-AF65-F5344CB8AC3E}">
        <p14:creationId xmlns:p14="http://schemas.microsoft.com/office/powerpoint/2010/main" val="2697387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BDC748-AC14-1E4D-BAA0-D15C5D5AE158}"/>
              </a:ext>
            </a:extLst>
          </p:cNvPr>
          <p:cNvSpPr txBox="1"/>
          <p:nvPr/>
        </p:nvSpPr>
        <p:spPr>
          <a:xfrm>
            <a:off x="5118538" y="8303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D456F8-1BC6-4E4F-ACDA-9C14A33E89ED}"/>
              </a:ext>
            </a:extLst>
          </p:cNvPr>
          <p:cNvSpPr txBox="1"/>
          <p:nvPr/>
        </p:nvSpPr>
        <p:spPr>
          <a:xfrm>
            <a:off x="4771697" y="8037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3C79DE-BDA6-814C-8623-DC168C284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9" t="855"/>
          <a:stretch/>
        </p:blipFill>
        <p:spPr>
          <a:xfrm>
            <a:off x="2001530" y="1546998"/>
            <a:ext cx="2144416" cy="2158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A1EE23-9505-D045-BAA7-0E48ECCF3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656" y="1546997"/>
            <a:ext cx="2144415" cy="2158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EDC6E8-2E5E-DA4C-8F58-7C7168256D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794" b="1697"/>
          <a:stretch/>
        </p:blipFill>
        <p:spPr>
          <a:xfrm>
            <a:off x="2001530" y="4022130"/>
            <a:ext cx="2158644" cy="2131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7A5C4F-0361-DB44-B49B-70ECAF223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6428" y="4022130"/>
            <a:ext cx="2158643" cy="21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05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54D093-B1E3-C940-B7E6-F8E7FE71A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723" y="1566250"/>
            <a:ext cx="2969807" cy="2039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FD0A2-DE72-9641-87B1-4EDF8AD85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5" t="6236" r="12534" b="9798"/>
          <a:stretch/>
        </p:blipFill>
        <p:spPr>
          <a:xfrm>
            <a:off x="187977" y="1566250"/>
            <a:ext cx="2024796" cy="2106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1A93BF-2367-C246-8527-DDBECBB4D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480" y="1566250"/>
            <a:ext cx="2969807" cy="20392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E11B7F-FCFF-A04C-8F12-86AC897074D4}"/>
              </a:ext>
            </a:extLst>
          </p:cNvPr>
          <p:cNvSpPr txBox="1"/>
          <p:nvPr/>
        </p:nvSpPr>
        <p:spPr>
          <a:xfrm>
            <a:off x="5916480" y="1104585"/>
            <a:ext cx="3125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Compressed Sparse Row (CSR)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55DDC9-C9A2-F445-A2CC-03697F1FBD3B}"/>
              </a:ext>
            </a:extLst>
          </p:cNvPr>
          <p:cNvSpPr txBox="1"/>
          <p:nvPr/>
        </p:nvSpPr>
        <p:spPr>
          <a:xfrm>
            <a:off x="2993195" y="1104585"/>
            <a:ext cx="192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Coordinate (COO) 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7E0E22F-FBC3-A84A-8B42-8011F0BE7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563157"/>
              </p:ext>
            </p:extLst>
          </p:nvPr>
        </p:nvGraphicFramePr>
        <p:xfrm>
          <a:off x="187977" y="4533378"/>
          <a:ext cx="8795656" cy="7583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1686">
                  <a:extLst>
                    <a:ext uri="{9D8B030D-6E8A-4147-A177-3AD203B41FA5}">
                      <a16:colId xmlns:a16="http://schemas.microsoft.com/office/drawing/2014/main" val="799974526"/>
                    </a:ext>
                  </a:extLst>
                </a:gridCol>
                <a:gridCol w="1796142">
                  <a:extLst>
                    <a:ext uri="{9D8B030D-6E8A-4147-A177-3AD203B41FA5}">
                      <a16:colId xmlns:a16="http://schemas.microsoft.com/office/drawing/2014/main" val="2100009822"/>
                    </a:ext>
                  </a:extLst>
                </a:gridCol>
                <a:gridCol w="2198914">
                  <a:extLst>
                    <a:ext uri="{9D8B030D-6E8A-4147-A177-3AD203B41FA5}">
                      <a16:colId xmlns:a16="http://schemas.microsoft.com/office/drawing/2014/main" val="2296488983"/>
                    </a:ext>
                  </a:extLst>
                </a:gridCol>
                <a:gridCol w="2198914">
                  <a:extLst>
                    <a:ext uri="{9D8B030D-6E8A-4147-A177-3AD203B41FA5}">
                      <a16:colId xmlns:a16="http://schemas.microsoft.com/office/drawing/2014/main" val="3774734721"/>
                    </a:ext>
                  </a:extLst>
                </a:gridCol>
              </a:tblGrid>
              <a:tr h="379186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Methods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Full Matrix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COO Format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CSR Format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405252"/>
                  </a:ext>
                </a:extLst>
              </a:tr>
              <a:tr h="37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Memory (MB)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12207.03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3.05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2.44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26898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25CA99A-66A7-DD4A-A0D4-FFF32AEC3093}"/>
              </a:ext>
            </a:extLst>
          </p:cNvPr>
          <p:cNvSpPr txBox="1"/>
          <p:nvPr/>
        </p:nvSpPr>
        <p:spPr>
          <a:xfrm>
            <a:off x="2659193" y="4075565"/>
            <a:ext cx="450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200*200 model Storage Format Comparison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43E239-0DED-2B45-8A91-FC0E2A3B7540}"/>
              </a:ext>
            </a:extLst>
          </p:cNvPr>
          <p:cNvSpPr txBox="1"/>
          <p:nvPr/>
        </p:nvSpPr>
        <p:spPr>
          <a:xfrm>
            <a:off x="592131" y="1104585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Full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089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84AF41-DCD1-0D47-B3AF-CE0C215377D7}"/>
              </a:ext>
            </a:extLst>
          </p:cNvPr>
          <p:cNvSpPr txBox="1"/>
          <p:nvPr/>
        </p:nvSpPr>
        <p:spPr>
          <a:xfrm>
            <a:off x="0" y="138703"/>
            <a:ext cx="39435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Abstract and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Introduction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BDC748-AC14-1E4D-BAA0-D15C5D5AE158}"/>
              </a:ext>
            </a:extLst>
          </p:cNvPr>
          <p:cNvSpPr txBox="1"/>
          <p:nvPr/>
        </p:nvSpPr>
        <p:spPr>
          <a:xfrm>
            <a:off x="5118538" y="8303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D456F8-1BC6-4E4F-ACDA-9C14A33E89ED}"/>
              </a:ext>
            </a:extLst>
          </p:cNvPr>
          <p:cNvSpPr txBox="1"/>
          <p:nvPr/>
        </p:nvSpPr>
        <p:spPr>
          <a:xfrm>
            <a:off x="4771697" y="8037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FE065-341F-BD4C-BDB3-F7009637C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61" y="1780689"/>
            <a:ext cx="5807072" cy="258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33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935458" y="1102289"/>
            <a:ext cx="6390961" cy="742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marL="557199" indent="-557199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03200" y="0"/>
            <a:ext cx="873760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9" tIns="45719" rIns="91439" bIns="45719">
            <a:spAutoFit/>
          </a:bodyPr>
          <a:lstStyle/>
          <a:p>
            <a:pPr algn="ctr">
              <a:defRPr/>
            </a:pPr>
            <a:r>
              <a:rPr lang="en-US" altLang="zh-CN" sz="36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038320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BDC748-AC14-1E4D-BAA0-D15C5D5AE158}"/>
              </a:ext>
            </a:extLst>
          </p:cNvPr>
          <p:cNvSpPr txBox="1"/>
          <p:nvPr/>
        </p:nvSpPr>
        <p:spPr>
          <a:xfrm>
            <a:off x="5118538" y="8303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D456F8-1BC6-4E4F-ACDA-9C14A33E89ED}"/>
              </a:ext>
            </a:extLst>
          </p:cNvPr>
          <p:cNvSpPr txBox="1"/>
          <p:nvPr/>
        </p:nvSpPr>
        <p:spPr>
          <a:xfrm>
            <a:off x="4771697" y="8037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D28ADC-C40F-4B46-865C-467F9728F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738" y="3606153"/>
            <a:ext cx="2144415" cy="215871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3CD6A32-7927-1C45-84F4-AEAF3D5585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20" t="12238" r="5951" b="15161"/>
          <a:stretch/>
        </p:blipFill>
        <p:spPr>
          <a:xfrm>
            <a:off x="4771697" y="3606153"/>
            <a:ext cx="2255986" cy="2158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CCF600-9761-FB46-843A-D4AC7765B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614" y="1644860"/>
            <a:ext cx="60198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82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B4C7DC-A9B6-D74D-A90D-653B9B30457F}"/>
              </a:ext>
            </a:extLst>
          </p:cNvPr>
          <p:cNvSpPr/>
          <p:nvPr/>
        </p:nvSpPr>
        <p:spPr>
          <a:xfrm>
            <a:off x="845627" y="1072142"/>
            <a:ext cx="2523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Newmark 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5E337A-8F25-6D4E-A1F2-1984F5F88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200" y="2358193"/>
            <a:ext cx="559398" cy="365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3940E-CE06-5742-B54E-8E44A17FA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200" y="3801675"/>
            <a:ext cx="559398" cy="365760"/>
          </a:xfrm>
          <a:prstGeom prst="rect">
            <a:avLst/>
          </a:prstGeom>
        </p:spPr>
      </p:pic>
      <p:sp>
        <p:nvSpPr>
          <p:cNvPr id="8" name="Freeform 104">
            <a:extLst>
              <a:ext uri="{FF2B5EF4-FFF2-40B4-BE49-F238E27FC236}">
                <a16:creationId xmlns:a16="http://schemas.microsoft.com/office/drawing/2014/main" id="{959A2630-2F53-F04B-A677-9CB811A94D62}"/>
              </a:ext>
            </a:extLst>
          </p:cNvPr>
          <p:cNvSpPr/>
          <p:nvPr/>
        </p:nvSpPr>
        <p:spPr>
          <a:xfrm>
            <a:off x="6687285" y="3330138"/>
            <a:ext cx="559398" cy="109754"/>
          </a:xfrm>
          <a:custGeom>
            <a:avLst/>
            <a:gdLst>
              <a:gd name="connsiteX0" fmla="*/ 0 w 1571625"/>
              <a:gd name="connsiteY0" fmla="*/ 206070 h 1373798"/>
              <a:gd name="connsiteX1" fmla="*/ 884726 w 1571625"/>
              <a:gd name="connsiteY1" fmla="*/ 206070 h 1373798"/>
              <a:gd name="connsiteX2" fmla="*/ 884726 w 1571625"/>
              <a:gd name="connsiteY2" fmla="*/ 0 h 1373798"/>
              <a:gd name="connsiteX3" fmla="*/ 1571625 w 1571625"/>
              <a:gd name="connsiteY3" fmla="*/ 686899 h 1373798"/>
              <a:gd name="connsiteX4" fmla="*/ 884726 w 1571625"/>
              <a:gd name="connsiteY4" fmla="*/ 1373798 h 1373798"/>
              <a:gd name="connsiteX5" fmla="*/ 884726 w 1571625"/>
              <a:gd name="connsiteY5" fmla="*/ 1167728 h 1373798"/>
              <a:gd name="connsiteX6" fmla="*/ 0 w 1571625"/>
              <a:gd name="connsiteY6" fmla="*/ 1167728 h 1373798"/>
              <a:gd name="connsiteX7" fmla="*/ 0 w 1571625"/>
              <a:gd name="connsiteY7" fmla="*/ 206070 h 137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1625" h="1373798">
                <a:moveTo>
                  <a:pt x="0" y="206070"/>
                </a:moveTo>
                <a:lnTo>
                  <a:pt x="884726" y="206070"/>
                </a:lnTo>
                <a:lnTo>
                  <a:pt x="884726" y="0"/>
                </a:lnTo>
                <a:lnTo>
                  <a:pt x="1571625" y="686899"/>
                </a:lnTo>
                <a:lnTo>
                  <a:pt x="884726" y="1373798"/>
                </a:lnTo>
                <a:lnTo>
                  <a:pt x="884726" y="1167728"/>
                </a:lnTo>
                <a:lnTo>
                  <a:pt x="0" y="1167728"/>
                </a:lnTo>
                <a:lnTo>
                  <a:pt x="0" y="206070"/>
                </a:lnTo>
                <a:close/>
              </a:path>
            </a:pathLst>
          </a:custGeom>
          <a:solidFill>
            <a:srgbClr val="FF0000">
              <a:alpha val="9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38627" tIns="217500" rIns="435411" bIns="217500" numCol="1" spcCol="1270" anchor="ctr" anchorCtr="0">
            <a:noAutofit/>
          </a:bodyPr>
          <a:lstStyle/>
          <a:p>
            <a:pPr marL="171450" marR="0" lvl="1" indent="-171450" defTabSz="800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 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F361AD-7A87-F844-8E96-F07F123E9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173" y="3137267"/>
            <a:ext cx="559398" cy="365760"/>
          </a:xfrm>
          <a:prstGeom prst="rect">
            <a:avLst/>
          </a:prstGeom>
        </p:spPr>
      </p:pic>
      <p:sp>
        <p:nvSpPr>
          <p:cNvPr id="10" name="Freeform 104">
            <a:extLst>
              <a:ext uri="{FF2B5EF4-FFF2-40B4-BE49-F238E27FC236}">
                <a16:creationId xmlns:a16="http://schemas.microsoft.com/office/drawing/2014/main" id="{CDE1C3FC-057E-9C42-97A9-AB3A23BD933E}"/>
              </a:ext>
            </a:extLst>
          </p:cNvPr>
          <p:cNvSpPr/>
          <p:nvPr/>
        </p:nvSpPr>
        <p:spPr>
          <a:xfrm>
            <a:off x="6677736" y="3968555"/>
            <a:ext cx="559398" cy="109754"/>
          </a:xfrm>
          <a:custGeom>
            <a:avLst/>
            <a:gdLst>
              <a:gd name="connsiteX0" fmla="*/ 0 w 1571625"/>
              <a:gd name="connsiteY0" fmla="*/ 206070 h 1373798"/>
              <a:gd name="connsiteX1" fmla="*/ 884726 w 1571625"/>
              <a:gd name="connsiteY1" fmla="*/ 206070 h 1373798"/>
              <a:gd name="connsiteX2" fmla="*/ 884726 w 1571625"/>
              <a:gd name="connsiteY2" fmla="*/ 0 h 1373798"/>
              <a:gd name="connsiteX3" fmla="*/ 1571625 w 1571625"/>
              <a:gd name="connsiteY3" fmla="*/ 686899 h 1373798"/>
              <a:gd name="connsiteX4" fmla="*/ 884726 w 1571625"/>
              <a:gd name="connsiteY4" fmla="*/ 1373798 h 1373798"/>
              <a:gd name="connsiteX5" fmla="*/ 884726 w 1571625"/>
              <a:gd name="connsiteY5" fmla="*/ 1167728 h 1373798"/>
              <a:gd name="connsiteX6" fmla="*/ 0 w 1571625"/>
              <a:gd name="connsiteY6" fmla="*/ 1167728 h 1373798"/>
              <a:gd name="connsiteX7" fmla="*/ 0 w 1571625"/>
              <a:gd name="connsiteY7" fmla="*/ 206070 h 137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1625" h="1373798">
                <a:moveTo>
                  <a:pt x="0" y="206070"/>
                </a:moveTo>
                <a:lnTo>
                  <a:pt x="884726" y="206070"/>
                </a:lnTo>
                <a:lnTo>
                  <a:pt x="884726" y="0"/>
                </a:lnTo>
                <a:lnTo>
                  <a:pt x="1571625" y="686899"/>
                </a:lnTo>
                <a:lnTo>
                  <a:pt x="884726" y="1373798"/>
                </a:lnTo>
                <a:lnTo>
                  <a:pt x="884726" y="1167728"/>
                </a:lnTo>
                <a:lnTo>
                  <a:pt x="0" y="1167728"/>
                </a:lnTo>
                <a:lnTo>
                  <a:pt x="0" y="206070"/>
                </a:lnTo>
                <a:close/>
              </a:path>
            </a:pathLst>
          </a:custGeom>
          <a:solidFill>
            <a:srgbClr val="FF0000">
              <a:alpha val="9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38627" tIns="217500" rIns="435411" bIns="217500" numCol="1" spcCol="1270" anchor="ctr" anchorCtr="0">
            <a:noAutofit/>
          </a:bodyPr>
          <a:lstStyle/>
          <a:p>
            <a:pPr marL="171450" marR="0" lvl="1" indent="-171450" defTabSz="800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 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11" name="Freeform 104">
            <a:extLst>
              <a:ext uri="{FF2B5EF4-FFF2-40B4-BE49-F238E27FC236}">
                <a16:creationId xmlns:a16="http://schemas.microsoft.com/office/drawing/2014/main" id="{A7E2D8F3-E52A-BA45-B4E8-D2A47E723EB1}"/>
              </a:ext>
            </a:extLst>
          </p:cNvPr>
          <p:cNvSpPr/>
          <p:nvPr/>
        </p:nvSpPr>
        <p:spPr>
          <a:xfrm>
            <a:off x="6677736" y="2535600"/>
            <a:ext cx="559398" cy="109754"/>
          </a:xfrm>
          <a:custGeom>
            <a:avLst/>
            <a:gdLst>
              <a:gd name="connsiteX0" fmla="*/ 0 w 1571625"/>
              <a:gd name="connsiteY0" fmla="*/ 206070 h 1373798"/>
              <a:gd name="connsiteX1" fmla="*/ 884726 w 1571625"/>
              <a:gd name="connsiteY1" fmla="*/ 206070 h 1373798"/>
              <a:gd name="connsiteX2" fmla="*/ 884726 w 1571625"/>
              <a:gd name="connsiteY2" fmla="*/ 0 h 1373798"/>
              <a:gd name="connsiteX3" fmla="*/ 1571625 w 1571625"/>
              <a:gd name="connsiteY3" fmla="*/ 686899 h 1373798"/>
              <a:gd name="connsiteX4" fmla="*/ 884726 w 1571625"/>
              <a:gd name="connsiteY4" fmla="*/ 1373798 h 1373798"/>
              <a:gd name="connsiteX5" fmla="*/ 884726 w 1571625"/>
              <a:gd name="connsiteY5" fmla="*/ 1167728 h 1373798"/>
              <a:gd name="connsiteX6" fmla="*/ 0 w 1571625"/>
              <a:gd name="connsiteY6" fmla="*/ 1167728 h 1373798"/>
              <a:gd name="connsiteX7" fmla="*/ 0 w 1571625"/>
              <a:gd name="connsiteY7" fmla="*/ 206070 h 137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1625" h="1373798">
                <a:moveTo>
                  <a:pt x="0" y="206070"/>
                </a:moveTo>
                <a:lnTo>
                  <a:pt x="884726" y="206070"/>
                </a:lnTo>
                <a:lnTo>
                  <a:pt x="884726" y="0"/>
                </a:lnTo>
                <a:lnTo>
                  <a:pt x="1571625" y="686899"/>
                </a:lnTo>
                <a:lnTo>
                  <a:pt x="884726" y="1373798"/>
                </a:lnTo>
                <a:lnTo>
                  <a:pt x="884726" y="1167728"/>
                </a:lnTo>
                <a:lnTo>
                  <a:pt x="0" y="1167728"/>
                </a:lnTo>
                <a:lnTo>
                  <a:pt x="0" y="206070"/>
                </a:lnTo>
                <a:close/>
              </a:path>
            </a:pathLst>
          </a:custGeom>
          <a:solidFill>
            <a:srgbClr val="FF0000">
              <a:alpha val="9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38627" tIns="217500" rIns="435411" bIns="217500" numCol="1" spcCol="1270" anchor="ctr" anchorCtr="0">
            <a:noAutofit/>
          </a:bodyPr>
          <a:lstStyle/>
          <a:p>
            <a:pPr marL="171450" marR="0" lvl="1" indent="-171450" defTabSz="8001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ontAwesome" pitchFamily="2" charset="0"/>
                <a:ea typeface="+mn-ea"/>
              </a:rPr>
              <a:t> 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787DE58-9613-0E42-BFBE-DE383F15068F}"/>
                  </a:ext>
                </a:extLst>
              </p:cNvPr>
              <p:cNvSpPr/>
              <p:nvPr/>
            </p:nvSpPr>
            <p:spPr>
              <a:xfrm>
                <a:off x="845627" y="1746226"/>
                <a:ext cx="6766647" cy="4039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FEM System:</a:t>
                </a: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Implicit Method:</a:t>
                </a: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 Values:</a:t>
                </a: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initialize values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̈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Stable conditions :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787DE58-9613-0E42-BFBE-DE383F150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627" y="1746226"/>
                <a:ext cx="6766647" cy="4039632"/>
              </a:xfrm>
              <a:prstGeom prst="rect">
                <a:avLst/>
              </a:prstGeom>
              <a:blipFill>
                <a:blip r:embed="rId5"/>
                <a:stretch>
                  <a:fillRect l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55D2AAD9-7A93-E444-A0ED-39F9665C7F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73"/>
          <a:stretch/>
        </p:blipFill>
        <p:spPr>
          <a:xfrm>
            <a:off x="2418490" y="3153521"/>
            <a:ext cx="385645" cy="11557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AAD1A7-A394-6947-A741-8D5F4F85F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752" y="3092133"/>
            <a:ext cx="3775022" cy="6619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418C44-E6F4-2145-B67E-3BD9A27534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3230" y="3821948"/>
            <a:ext cx="3167801" cy="438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3F83B2-3D19-D449-AC73-ACA24096CE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303" y="2473348"/>
            <a:ext cx="2099894" cy="292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902AE1-B8FB-0946-8B3F-5EC23D146D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3230" y="5009205"/>
            <a:ext cx="1032100" cy="6082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C07F2F-DC6E-DF47-8FBF-25ACD2CC22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6303" y="1731811"/>
            <a:ext cx="1792221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5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B52D0-FCEF-6B4C-B46D-6DF97AF300AF}"/>
              </a:ext>
            </a:extLst>
          </p:cNvPr>
          <p:cNvSpPr txBox="1"/>
          <p:nvPr/>
        </p:nvSpPr>
        <p:spPr>
          <a:xfrm>
            <a:off x="115416" y="200987"/>
            <a:ext cx="895629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求解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微分方程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的另一大方法是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有限元法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，而谱方法与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有限元法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的差别仅在于，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这些基函数在求解域中所使用的范围。谱方法将方程的解用基函数在全求解域展开，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而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有限元法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只用于某个单元内的区域展开。因此，谱方法的这种全局特性就决定了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它优缺点：解是误差特性非常好，即所谓的“指数收敛”；同样的模型和网格下，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相对有限差分说，计算量低且精度高；然而，对于复杂几何形态的模型和不连续界面，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它会出现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Gibbs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现象</a:t>
            </a:r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而严重影响它的求解精度。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谱方法的基函数全都是正交的，而且是全局的，谱元法就是把区域分割成网格，</a:t>
            </a:r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在每个小网格上选取正交基函数，就相当于把网格剖分与谱方法结合起来。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C197FC-C975-384B-9BFB-2C88D4BB75E3}"/>
              </a:ext>
            </a:extLst>
          </p:cNvPr>
          <p:cNvSpPr txBox="1"/>
          <p:nvPr/>
        </p:nvSpPr>
        <p:spPr>
          <a:xfrm>
            <a:off x="7271657" y="2438400"/>
            <a:ext cx="18473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89C448-7B01-4B45-BA29-06D6C2D178FA}"/>
              </a:ext>
            </a:extLst>
          </p:cNvPr>
          <p:cNvSpPr txBox="1"/>
          <p:nvPr/>
        </p:nvSpPr>
        <p:spPr>
          <a:xfrm>
            <a:off x="115416" y="2893366"/>
            <a:ext cx="918713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Element Method. </a:t>
            </a:r>
            <a:r>
              <a:rPr lang="ja-JP" altLang="en-US"/>
              <a:t>将谱方法和有限元结合起来。本质上是</a:t>
            </a:r>
            <a:r>
              <a:rPr lang="en-US" dirty="0" err="1"/>
              <a:t>Galerkin</a:t>
            </a:r>
            <a:r>
              <a:rPr lang="ja-JP" altLang="en-US"/>
              <a:t>方法的应用。</a:t>
            </a:r>
            <a:endParaRPr lang="en-US" altLang="ja-JP" dirty="0"/>
          </a:p>
          <a:p>
            <a:r>
              <a:rPr lang="ja-JP" altLang="en-US"/>
              <a:t>应用过程中，首先使用有限元的方法进行离散化。然而在单元内部使用谱方法进行差值。</a:t>
            </a:r>
          </a:p>
          <a:p>
            <a:br>
              <a:rPr lang="ja-JP" altLang="en-US"/>
            </a:br>
            <a:r>
              <a:rPr lang="en-US" dirty="0"/>
              <a:t>Orthogonality between basis functions in the h- and p-versions of the FEM is uniquely due to </a:t>
            </a:r>
          </a:p>
          <a:p>
            <a:r>
              <a:rPr lang="en-US" dirty="0"/>
              <a:t>nonoverlapping local functions. This is where SEM s depart from the two other families;</a:t>
            </a:r>
          </a:p>
          <a:p>
            <a:r>
              <a:rPr lang="en-US" dirty="0"/>
              <a:t> orthogonality is related to both the topological nature (local extension) and the </a:t>
            </a:r>
          </a:p>
          <a:p>
            <a:r>
              <a:rPr lang="en-US" dirty="0"/>
              <a:t>analytical nature of the basis functions.</a:t>
            </a:r>
          </a:p>
          <a:p>
            <a:endParaRPr lang="en-US" dirty="0"/>
          </a:p>
          <a:p>
            <a:r>
              <a:rPr lang="ja-JP" altLang="en-US"/>
              <a:t>我接触到的</a:t>
            </a:r>
            <a:r>
              <a:rPr lang="en-US" dirty="0"/>
              <a:t>SEMs</a:t>
            </a:r>
            <a:r>
              <a:rPr lang="ja-JP" altLang="en-US"/>
              <a:t>在插值的时候应用的是</a:t>
            </a:r>
            <a:r>
              <a:rPr lang="en-US" dirty="0"/>
              <a:t>Gauss-</a:t>
            </a:r>
            <a:r>
              <a:rPr lang="en-US" dirty="0" err="1"/>
              <a:t>Lobatto</a:t>
            </a:r>
            <a:r>
              <a:rPr lang="en-US" dirty="0"/>
              <a:t>-Legendre</a:t>
            </a:r>
            <a:r>
              <a:rPr lang="ja-JP" altLang="en-US"/>
              <a:t>点。</a:t>
            </a:r>
            <a:endParaRPr lang="en-US" altLang="ja-JP" dirty="0"/>
          </a:p>
          <a:p>
            <a:r>
              <a:rPr lang="ja-JP" altLang="en-US"/>
              <a:t>因为多项式的正交性，所以在</a:t>
            </a:r>
            <a:r>
              <a:rPr lang="en-US" dirty="0"/>
              <a:t>Gauss quadrature</a:t>
            </a:r>
            <a:r>
              <a:rPr lang="ja-JP" altLang="en-US"/>
              <a:t>的过程中，多项式本身并不出现，</a:t>
            </a:r>
            <a:endParaRPr lang="en-US" altLang="ja-JP" dirty="0"/>
          </a:p>
          <a:p>
            <a:r>
              <a:rPr lang="ja-JP" altLang="en-US"/>
              <a:t>在简单的变成中多数出现三个矩阵，质量矩阵</a:t>
            </a:r>
            <a:r>
              <a:rPr lang="en-US" dirty="0"/>
              <a:t>A</a:t>
            </a:r>
            <a:r>
              <a:rPr lang="ja-JP" altLang="en-US"/>
              <a:t>即</a:t>
            </a:r>
            <a:r>
              <a:rPr lang="en-US" dirty="0"/>
              <a:t>gauss quadrature</a:t>
            </a:r>
            <a:r>
              <a:rPr lang="ja-JP" altLang="en-US"/>
              <a:t>的权重构成的矩阵。</a:t>
            </a:r>
            <a:endParaRPr lang="en-US" altLang="ja-JP" dirty="0"/>
          </a:p>
          <a:p>
            <a:r>
              <a:rPr lang="en-US" dirty="0"/>
              <a:t>convective</a:t>
            </a:r>
            <a:r>
              <a:rPr lang="ja-JP" altLang="en-US"/>
              <a:t>矩阵</a:t>
            </a:r>
            <a:r>
              <a:rPr lang="en-US" dirty="0"/>
              <a:t>C，</a:t>
            </a:r>
            <a:r>
              <a:rPr lang="ja-JP" altLang="en-US"/>
              <a:t>即</a:t>
            </a:r>
            <a:r>
              <a:rPr lang="en-US" dirty="0"/>
              <a:t>N-S</a:t>
            </a:r>
            <a:r>
              <a:rPr lang="ja-JP" altLang="en-US"/>
              <a:t>方程中的</a:t>
            </a:r>
            <a:r>
              <a:rPr lang="en-US" dirty="0"/>
              <a:t>convective </a:t>
            </a:r>
            <a:r>
              <a:rPr lang="ja-JP" altLang="en-US"/>
              <a:t>项。 以及矩阵</a:t>
            </a:r>
            <a:r>
              <a:rPr lang="en-US" dirty="0"/>
              <a:t>B,</a:t>
            </a:r>
            <a:r>
              <a:rPr lang="ja-JP" altLang="en-US"/>
              <a:t>由</a:t>
            </a:r>
            <a:r>
              <a:rPr lang="en-US" dirty="0" err="1"/>
              <a:t>Galerkin</a:t>
            </a:r>
            <a:r>
              <a:rPr lang="en-US" dirty="0"/>
              <a:t> Method </a:t>
            </a:r>
            <a:r>
              <a:rPr lang="ja-JP" altLang="en-US"/>
              <a:t>在降次二阶</a:t>
            </a:r>
            <a:endParaRPr lang="en-US" altLang="ja-JP" dirty="0"/>
          </a:p>
          <a:p>
            <a:r>
              <a:rPr lang="ja-JP" altLang="en-US"/>
              <a:t>偏导数的时候产生。而在</a:t>
            </a:r>
            <a:r>
              <a:rPr lang="en-US" dirty="0"/>
              <a:t>FEM</a:t>
            </a:r>
            <a:r>
              <a:rPr lang="ja-JP" altLang="en-US"/>
              <a:t>的求解过程中，系数矩阵的产生与</a:t>
            </a:r>
            <a:r>
              <a:rPr lang="en-US" dirty="0"/>
              <a:t>SEMs</a:t>
            </a:r>
            <a:r>
              <a:rPr lang="ja-JP" altLang="en-US"/>
              <a:t>不同。</a:t>
            </a:r>
          </a:p>
          <a:p>
            <a:br>
              <a:rPr lang="ja-JP" altLang="en-US"/>
            </a:br>
            <a:br>
              <a:rPr lang="ja-JP" altLang="en-US"/>
            </a:br>
            <a:br>
              <a:rPr lang="en-US" dirty="0"/>
            </a:br>
            <a:endParaRPr lang="en-US" dirty="0"/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58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84AF41-DCD1-0D47-B3AF-CE0C215377D7}"/>
              </a:ext>
            </a:extLst>
          </p:cNvPr>
          <p:cNvSpPr txBox="1"/>
          <p:nvPr/>
        </p:nvSpPr>
        <p:spPr>
          <a:xfrm>
            <a:off x="0" y="138703"/>
            <a:ext cx="39435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Abstract and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Introduction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BDC748-AC14-1E4D-BAA0-D15C5D5AE158}"/>
              </a:ext>
            </a:extLst>
          </p:cNvPr>
          <p:cNvSpPr txBox="1"/>
          <p:nvPr/>
        </p:nvSpPr>
        <p:spPr>
          <a:xfrm>
            <a:off x="5118538" y="8303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D456F8-1BC6-4E4F-ACDA-9C14A33E89ED}"/>
              </a:ext>
            </a:extLst>
          </p:cNvPr>
          <p:cNvSpPr txBox="1"/>
          <p:nvPr/>
        </p:nvSpPr>
        <p:spPr>
          <a:xfrm>
            <a:off x="4771697" y="8037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2C061F-7261-6E49-9B8E-0B8492D6C36C}"/>
              </a:ext>
            </a:extLst>
          </p:cNvPr>
          <p:cNvSpPr/>
          <p:nvPr/>
        </p:nvSpPr>
        <p:spPr>
          <a:xfrm>
            <a:off x="257780" y="1173126"/>
            <a:ext cx="972151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4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lvl="4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ACDF49-71CB-0247-9954-FB43A276D15D}"/>
              </a:ext>
            </a:extLst>
          </p:cNvPr>
          <p:cNvSpPr/>
          <p:nvPr/>
        </p:nvSpPr>
        <p:spPr>
          <a:xfrm>
            <a:off x="-1162304" y="825967"/>
            <a:ext cx="10790397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0" lvl="4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</a:t>
            </a:r>
          </a:p>
          <a:p>
            <a:pPr marL="2628900" lvl="5" indent="-342900">
              <a:buFont typeface="Wingdings" pitchFamily="2" charset="2"/>
              <a:buChar char="§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superlu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library,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library,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openmp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library </a:t>
            </a:r>
          </a:p>
          <a:p>
            <a:pPr marL="2628900" lvl="5" indent="-342900">
              <a:buFont typeface="Wingdings" pitchFamily="2" charset="2"/>
              <a:buChar char="§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pardiso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library 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(academic license)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0" lvl="4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Reading of parameters files</a:t>
            </a:r>
          </a:p>
          <a:p>
            <a:pPr marL="2286000" lvl="4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 the model</a:t>
            </a:r>
          </a:p>
          <a:p>
            <a:pPr marL="2628900" lvl="5" indent="-342900"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element_type,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element_num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element_node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28900" lvl="5" indent="-342900">
              <a:buFont typeface="Wingdings" pitchFamily="2" charset="2"/>
              <a:buChar char="§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node_num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node_xy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28900" lvl="5" indent="-342900"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meshfile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if use unstructured mesh</a:t>
            </a:r>
          </a:p>
          <a:p>
            <a:pPr lvl="5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28900" lvl="5" indent="-342900">
              <a:buFont typeface="Wingdings" pitchFamily="2" charset="2"/>
              <a:buChar char="§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0" lvl="4" indent="-45720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0" lvl="4" indent="-45720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C66D567-DE89-6440-AC8E-DDC305BE9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513874"/>
              </p:ext>
            </p:extLst>
          </p:nvPr>
        </p:nvGraphicFramePr>
        <p:xfrm>
          <a:off x="1480666" y="3921546"/>
          <a:ext cx="6637696" cy="2353568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2255210">
                  <a:extLst>
                    <a:ext uri="{9D8B030D-6E8A-4147-A177-3AD203B41FA5}">
                      <a16:colId xmlns:a16="http://schemas.microsoft.com/office/drawing/2014/main" val="3733376492"/>
                    </a:ext>
                  </a:extLst>
                </a:gridCol>
                <a:gridCol w="1987190">
                  <a:extLst>
                    <a:ext uri="{9D8B030D-6E8A-4147-A177-3AD203B41FA5}">
                      <a16:colId xmlns:a16="http://schemas.microsoft.com/office/drawing/2014/main" val="1411628419"/>
                    </a:ext>
                  </a:extLst>
                </a:gridCol>
                <a:gridCol w="2395296">
                  <a:extLst>
                    <a:ext uri="{9D8B030D-6E8A-4147-A177-3AD203B41FA5}">
                      <a16:colId xmlns:a16="http://schemas.microsoft.com/office/drawing/2014/main" val="1742432490"/>
                    </a:ext>
                  </a:extLst>
                </a:gridCol>
              </a:tblGrid>
              <a:tr h="53212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Element Type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Triangle element</a:t>
                      </a: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</a:rPr>
                        <a:t>Quadrilateral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element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685436"/>
                  </a:ext>
                </a:extLst>
              </a:tr>
              <a:tr h="622852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Linear: First-order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T3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Q4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2510339"/>
                  </a:ext>
                </a:extLst>
              </a:tr>
              <a:tr h="5992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effectLst/>
                        </a:rPr>
                        <a:t>Quadratic: Second-order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T6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Q9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3096363"/>
                  </a:ext>
                </a:extLst>
              </a:tr>
              <a:tr h="5992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Cubic: Third-order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T10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Q16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749683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A9C3756-5EB7-DF40-8D43-C9E5A515E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868" y="4521125"/>
            <a:ext cx="513436" cy="4489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CC993A-A5A4-BB4D-AE20-F8761CAAE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756"/>
          <a:stretch/>
        </p:blipFill>
        <p:spPr>
          <a:xfrm>
            <a:off x="4538343" y="5700201"/>
            <a:ext cx="512961" cy="5376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D16DFE-6EE6-454B-852E-AACF577DAF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167"/>
          <a:stretch/>
        </p:blipFill>
        <p:spPr>
          <a:xfrm>
            <a:off x="6684449" y="5078832"/>
            <a:ext cx="546380" cy="53471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C28663B-8D11-4148-945B-853116B72732}"/>
              </a:ext>
            </a:extLst>
          </p:cNvPr>
          <p:cNvGrpSpPr/>
          <p:nvPr/>
        </p:nvGrpSpPr>
        <p:grpSpPr>
          <a:xfrm>
            <a:off x="4537868" y="5115016"/>
            <a:ext cx="513436" cy="474092"/>
            <a:chOff x="179058" y="836312"/>
            <a:chExt cx="5031845" cy="439943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41DF540-1FEB-3A46-B62F-E5FE64E59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058" y="836312"/>
              <a:ext cx="5031845" cy="439943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FD0DE4-8B34-7B41-8AB8-868531C1B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6354" y="2846022"/>
              <a:ext cx="418013" cy="38001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49CC601-C7E5-B641-87A3-2D7A894D1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73334" y="4492570"/>
              <a:ext cx="709350" cy="5911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A6BDEF5-549C-154D-AF45-3DC89D6D2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5231" y="2606935"/>
              <a:ext cx="945752" cy="664278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5E466509-5B4A-8749-941D-6611E3F83A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384" t="6887" r="15536"/>
          <a:stretch/>
        </p:blipFill>
        <p:spPr>
          <a:xfrm>
            <a:off x="6695208" y="4535582"/>
            <a:ext cx="546380" cy="4945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9DAEDC-BBDA-F44A-A32A-EBC06DBFCD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4449" y="5678005"/>
            <a:ext cx="561952" cy="5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135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F19F4E-DC07-7544-893F-F4A90DB41A45}"/>
              </a:ext>
            </a:extLst>
          </p:cNvPr>
          <p:cNvSpPr/>
          <p:nvPr/>
        </p:nvSpPr>
        <p:spPr>
          <a:xfrm>
            <a:off x="6266694" y="22753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4AD616-F46E-C44E-9BF0-89E1CBD0009D}"/>
              </a:ext>
            </a:extLst>
          </p:cNvPr>
          <p:cNvSpPr/>
          <p:nvPr/>
        </p:nvSpPr>
        <p:spPr>
          <a:xfrm>
            <a:off x="-1162304" y="825967"/>
            <a:ext cx="10790397" cy="877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0" lvl="4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elastic parameters</a:t>
            </a:r>
          </a:p>
          <a:p>
            <a:pPr marL="2743200" lvl="5" indent="-457200"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of rho,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vs,  c11, c13, c33 and c44</a:t>
            </a:r>
          </a:p>
          <a:p>
            <a:pPr marL="2743200" lvl="5" indent="-457200"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of receivers</a:t>
            </a:r>
          </a:p>
          <a:p>
            <a:pPr marL="2743200" lvl="5" indent="-457200"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of sources</a:t>
            </a:r>
          </a:p>
          <a:p>
            <a:pPr marL="2743200" lvl="5" indent="-457200"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of time step dt</a:t>
            </a:r>
          </a:p>
          <a:p>
            <a:pPr marL="2743200" lvl="5" indent="-457200"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of PML</a:t>
            </a:r>
          </a:p>
          <a:p>
            <a:pPr marL="2286000" lvl="4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local stiffness and mass matrix</a:t>
            </a:r>
          </a:p>
          <a:p>
            <a:pPr marL="2743200" lvl="5" indent="-457200"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integration points and integration weights </a:t>
            </a:r>
          </a:p>
          <a:p>
            <a:pPr marL="2743200" lvl="5" indent="-457200"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Jacobians and Jacobi-Matrices</a:t>
            </a:r>
          </a:p>
          <a:p>
            <a:pPr marL="2743200" lvl="5" indent="-457200"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shape functions </a:t>
            </a:r>
          </a:p>
          <a:p>
            <a:pPr marL="2286000" lvl="4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Assembly of global stiffness and mass matrix </a:t>
            </a:r>
          </a:p>
          <a:p>
            <a:pPr marL="2743200" lvl="5" indent="-457200"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global matrix in coo sparse matrix format</a:t>
            </a:r>
          </a:p>
          <a:p>
            <a:pPr marL="2743200" lvl="5" indent="-457200"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 duplicates in coo format </a:t>
            </a:r>
          </a:p>
          <a:p>
            <a:pPr marL="2743200" lvl="5" indent="-457200"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resort coo format </a:t>
            </a:r>
          </a:p>
          <a:p>
            <a:pPr marL="2743200" lvl="5" indent="-457200"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coo to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sparse matrix format</a:t>
            </a:r>
          </a:p>
          <a:p>
            <a:pPr marL="2286000" lvl="4" indent="-457200">
              <a:lnSpc>
                <a:spcPct val="150000"/>
              </a:lnSpc>
              <a:buFont typeface="+mj-lt"/>
              <a:buAutoNum type="arabicPeriod" startAt="4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0" lvl="4" indent="-457200">
              <a:lnSpc>
                <a:spcPct val="150000"/>
              </a:lnSpc>
              <a:buFont typeface="+mj-lt"/>
              <a:buAutoNum type="arabicPeriod" startAt="4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–  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–  </a:t>
            </a:r>
          </a:p>
          <a:p>
            <a:pPr marL="2286000" lvl="4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4"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0" lvl="5" indent="-457200">
              <a:lnSpc>
                <a:spcPct val="150000"/>
              </a:lnSpc>
              <a:buFont typeface="Wingdings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534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64D9D0-3E36-4C48-BF2B-620994C2BE31}"/>
              </a:ext>
            </a:extLst>
          </p:cNvPr>
          <p:cNvSpPr/>
          <p:nvPr/>
        </p:nvSpPr>
        <p:spPr>
          <a:xfrm>
            <a:off x="-1162304" y="825967"/>
            <a:ext cx="10790397" cy="5884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0" lvl="4" indent="-457200">
              <a:lnSpc>
                <a:spcPct val="150000"/>
              </a:lnSpc>
              <a:buFont typeface="+mj-lt"/>
              <a:buAutoNum type="arabicPeriod" startAt="7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Time-Loop: Integration in the time domain (explicit scheme)</a:t>
            </a:r>
          </a:p>
          <a:p>
            <a:pPr marL="2743200" lvl="5" indent="-457200"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reading of initial displacement field data</a:t>
            </a:r>
          </a:p>
          <a:p>
            <a:pPr marL="2743200" lvl="5" indent="-457200"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source signal (Ricker-wavelet) </a:t>
            </a:r>
          </a:p>
          <a:p>
            <a:pPr marL="2743200" lvl="5" indent="-457200"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boundary conditions</a:t>
            </a:r>
          </a:p>
          <a:p>
            <a:pPr marL="2743200" lvl="5" indent="-457200"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 linear system and update displacement </a:t>
            </a:r>
          </a:p>
          <a:p>
            <a:pPr marL="2743200" lvl="5" indent="-457200">
              <a:buFont typeface="Wingdings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0" lvl="5" indent="-457200">
              <a:buFont typeface="Wingdings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0" lvl="5" indent="-457200">
              <a:buFont typeface="Wingdings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0" lvl="5" indent="-457200">
              <a:buFont typeface="Wingdings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0" lvl="5" indent="-457200">
              <a:buFont typeface="Wingdings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0" lvl="5" indent="-457200">
              <a:buFont typeface="Wingdings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0" lvl="5" indent="-457200">
              <a:buFont typeface="Wingdings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0" lvl="5" indent="-457200">
              <a:buFont typeface="Wingdings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0" lvl="5" indent="-457200">
              <a:buFont typeface="Wingdings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0" lvl="4" indent="-457200">
              <a:lnSpc>
                <a:spcPct val="150000"/>
              </a:lnSpc>
              <a:buFont typeface="+mj-lt"/>
              <a:buAutoNum type="arabicPeriod" startAt="7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Writing seismograms to output files</a:t>
            </a:r>
          </a:p>
          <a:p>
            <a:pPr marL="2743200" lvl="5" indent="-457200">
              <a:lnSpc>
                <a:spcPct val="150000"/>
              </a:lnSpc>
              <a:buFont typeface="Wingdings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3FDBFAA-FC8D-924E-88F1-2D8EE6358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901968"/>
              </p:ext>
            </p:extLst>
          </p:nvPr>
        </p:nvGraphicFramePr>
        <p:xfrm>
          <a:off x="745140" y="2916936"/>
          <a:ext cx="8135623" cy="2002786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381057">
                  <a:extLst>
                    <a:ext uri="{9D8B030D-6E8A-4147-A177-3AD203B41FA5}">
                      <a16:colId xmlns:a16="http://schemas.microsoft.com/office/drawing/2014/main" val="3733376492"/>
                    </a:ext>
                  </a:extLst>
                </a:gridCol>
                <a:gridCol w="6754566">
                  <a:extLst>
                    <a:ext uri="{9D8B030D-6E8A-4147-A177-3AD203B41FA5}">
                      <a16:colId xmlns:a16="http://schemas.microsoft.com/office/drawing/2014/main" val="1411628419"/>
                    </a:ext>
                  </a:extLst>
                </a:gridCol>
              </a:tblGrid>
              <a:tr h="532122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Solver Type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685436"/>
                  </a:ext>
                </a:extLst>
              </a:tr>
              <a:tr h="505607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pardiso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 decomposition, fast and accurate, packages license required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2510339"/>
                  </a:ext>
                </a:extLst>
              </a:tr>
              <a:tr h="3334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mgmres</a:t>
                      </a:r>
                      <a:endParaRPr lang="en-US" sz="1800" kern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Generalized Minimum Residual algorithm, slow but very accurate 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3096363"/>
                  </a:ext>
                </a:extLst>
              </a:tr>
              <a:tr h="5992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masslump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Mass lumped technique, very fast but long time simulation unstable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749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1842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743D8E-85DD-6049-BFD8-709E3B400FB1}"/>
              </a:ext>
            </a:extLst>
          </p:cNvPr>
          <p:cNvSpPr txBox="1"/>
          <p:nvPr/>
        </p:nvSpPr>
        <p:spPr>
          <a:xfrm>
            <a:off x="489485" y="740106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Many engineering phenomena can be expressed by </a:t>
            </a:r>
          </a:p>
          <a:p>
            <a:pPr algn="ctr"/>
            <a:r>
              <a:rPr lang="en-US" sz="2400" b="1" dirty="0"/>
              <a:t>“</a:t>
            </a:r>
            <a:r>
              <a:rPr lang="en-US" sz="2400" b="1" dirty="0">
                <a:solidFill>
                  <a:srgbClr val="C00000"/>
                </a:solidFill>
              </a:rPr>
              <a:t>governing equations</a:t>
            </a:r>
            <a:r>
              <a:rPr lang="en-US" sz="2400" b="1" dirty="0"/>
              <a:t>” and “</a:t>
            </a:r>
            <a:r>
              <a:rPr lang="en-US" sz="2400" b="1" dirty="0">
                <a:solidFill>
                  <a:srgbClr val="C00000"/>
                </a:solidFill>
              </a:rPr>
              <a:t>boundary conditions</a:t>
            </a:r>
            <a:r>
              <a:rPr lang="en-US" sz="2400" b="1" dirty="0"/>
              <a:t>”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93E0B6-ECBC-494B-B1DA-7FB31C63218B}"/>
              </a:ext>
            </a:extLst>
          </p:cNvPr>
          <p:cNvSpPr/>
          <p:nvPr/>
        </p:nvSpPr>
        <p:spPr>
          <a:xfrm>
            <a:off x="3727055" y="44033"/>
            <a:ext cx="21133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7D124-AABC-1D41-9134-C70F0C9C2996}"/>
              </a:ext>
            </a:extLst>
          </p:cNvPr>
          <p:cNvSpPr txBox="1"/>
          <p:nvPr/>
        </p:nvSpPr>
        <p:spPr>
          <a:xfrm>
            <a:off x="430822" y="1961888"/>
            <a:ext cx="2091342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wave problems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Thermal problems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Fluid flow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Electrostatics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etc. 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1027" name="Picture 3" descr="page7image17073920">
            <a:extLst>
              <a:ext uri="{FF2B5EF4-FFF2-40B4-BE49-F238E27FC236}">
                <a16:creationId xmlns:a16="http://schemas.microsoft.com/office/drawing/2014/main" id="{CD579EDE-50EB-9040-B2AF-60FAF55DC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573" y="4350122"/>
            <a:ext cx="2476644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300E06-1767-4045-9421-856CFF8453BE}"/>
              </a:ext>
            </a:extLst>
          </p:cNvPr>
          <p:cNvSpPr txBox="1"/>
          <p:nvPr/>
        </p:nvSpPr>
        <p:spPr>
          <a:xfrm>
            <a:off x="5899572" y="4502678"/>
            <a:ext cx="220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Boundary Conditions </a:t>
            </a:r>
          </a:p>
        </p:txBody>
      </p:sp>
      <p:pic>
        <p:nvPicPr>
          <p:cNvPr id="1028" name="Picture 4" descr="page7image17073248">
            <a:extLst>
              <a:ext uri="{FF2B5EF4-FFF2-40B4-BE49-F238E27FC236}">
                <a16:creationId xmlns:a16="http://schemas.microsoft.com/office/drawing/2014/main" id="{D3B19017-E7C9-2B42-888A-1A5A77F41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76" y="3498370"/>
            <a:ext cx="10033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page7image17078400">
            <a:extLst>
              <a:ext uri="{FF2B5EF4-FFF2-40B4-BE49-F238E27FC236}">
                <a16:creationId xmlns:a16="http://schemas.microsoft.com/office/drawing/2014/main" id="{E1834BE4-E84E-CD45-9E43-DC3BDA1FB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217" y="2108982"/>
            <a:ext cx="25400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B3FFE5-E4CC-9E46-9291-AE5FA3449852}"/>
              </a:ext>
            </a:extLst>
          </p:cNvPr>
          <p:cNvSpPr txBox="1"/>
          <p:nvPr/>
        </p:nvSpPr>
        <p:spPr>
          <a:xfrm>
            <a:off x="5840454" y="2163716"/>
            <a:ext cx="23222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Governing Equation </a:t>
            </a:r>
          </a:p>
          <a:p>
            <a:r>
              <a:rPr lang="en-US" dirty="0"/>
              <a:t>(Differential equation) 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A135DA-B917-9549-BA45-5776542F3E83}"/>
              </a:ext>
            </a:extLst>
          </p:cNvPr>
          <p:cNvSpPr txBox="1"/>
          <p:nvPr/>
        </p:nvSpPr>
        <p:spPr>
          <a:xfrm>
            <a:off x="3025302" y="41828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4DD494-9393-CC42-8A91-F4CB981E1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230" y="3259899"/>
            <a:ext cx="1631852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7962F2-2642-794B-8E1B-263E9A5ED3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1230" y="5312827"/>
            <a:ext cx="1631852" cy="548640"/>
          </a:xfrm>
          <a:prstGeom prst="rect">
            <a:avLst/>
          </a:prstGeom>
        </p:spPr>
      </p:pic>
      <p:pic>
        <p:nvPicPr>
          <p:cNvPr id="21" name="Picture 20" descr="A picture containing pinwheel, compact disk&#10;&#10;Description automatically generated">
            <a:extLst>
              <a:ext uri="{FF2B5EF4-FFF2-40B4-BE49-F238E27FC236}">
                <a16:creationId xmlns:a16="http://schemas.microsoft.com/office/drawing/2014/main" id="{B7EA4FF9-AADE-5949-9396-C4CBF88E8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9671" y="4813297"/>
            <a:ext cx="1785869" cy="1013853"/>
          </a:xfrm>
          <a:prstGeom prst="rect">
            <a:avLst/>
          </a:prstGeom>
        </p:spPr>
      </p:pic>
      <p:pic>
        <p:nvPicPr>
          <p:cNvPr id="22" name="Picture 21" descr="A picture containing sky, cup&#10;&#10;Description automatically generated">
            <a:extLst>
              <a:ext uri="{FF2B5EF4-FFF2-40B4-BE49-F238E27FC236}">
                <a16:creationId xmlns:a16="http://schemas.microsoft.com/office/drawing/2014/main" id="{E7BBD06F-92F6-1241-89F4-F0BDF02FFC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9671" y="1854875"/>
            <a:ext cx="1556075" cy="164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11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1043EB-9CAD-3C49-8CEC-90DABFFDD265}"/>
              </a:ext>
            </a:extLst>
          </p:cNvPr>
          <p:cNvSpPr/>
          <p:nvPr/>
        </p:nvSpPr>
        <p:spPr>
          <a:xfrm>
            <a:off x="93278" y="681728"/>
            <a:ext cx="5443093" cy="506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000" b="1" dirty="0"/>
              <a:t>Numerical Method</a:t>
            </a:r>
            <a:r>
              <a:rPr lang="zh-CN" altLang="en-US" sz="2000" b="1" dirty="0"/>
              <a:t>： </a:t>
            </a:r>
            <a:r>
              <a:rPr lang="en-US" altLang="zh-CN" sz="2000" b="1" dirty="0"/>
              <a:t>from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</a:t>
            </a:r>
            <a:r>
              <a:rPr lang="en-US" sz="2000" b="1" dirty="0"/>
              <a:t>ontinuous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to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discrete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04AD8-12CD-834A-A867-B33D19307FF2}"/>
              </a:ext>
            </a:extLst>
          </p:cNvPr>
          <p:cNvSpPr txBox="1"/>
          <p:nvPr/>
        </p:nvSpPr>
        <p:spPr>
          <a:xfrm>
            <a:off x="988558" y="1258859"/>
            <a:ext cx="6178294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Discretize the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ontinuous model to discrete model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Discretize the differential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</a:t>
            </a:r>
          </a:p>
          <a:p>
            <a:pPr marL="1200150" lvl="2" indent="-28575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Difference Method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(FDM)		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form</a:t>
            </a:r>
          </a:p>
          <a:p>
            <a:pPr marL="1200150" lvl="2" indent="-28575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Element Method (FEM)		Weak form</a:t>
            </a:r>
          </a:p>
          <a:p>
            <a:pPr marL="1200150" lvl="2" indent="-28575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Volume Method (FVM)		Semi-weak form</a:t>
            </a:r>
          </a:p>
          <a:p>
            <a:pPr marL="1200150" lvl="2" indent="-28575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Element Method (SEM)		Weak form</a:t>
            </a:r>
          </a:p>
          <a:p>
            <a:pPr marL="1200150" lvl="2" indent="-28575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 the discrete system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C6E72D-BAA1-1D4F-B386-737F0FF28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1906251"/>
            <a:ext cx="4064000" cy="3937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EAF032A-312A-0240-AE83-3E91A9272892}"/>
              </a:ext>
            </a:extLst>
          </p:cNvPr>
          <p:cNvSpPr/>
          <p:nvPr/>
        </p:nvSpPr>
        <p:spPr>
          <a:xfrm>
            <a:off x="3727055" y="44033"/>
            <a:ext cx="21133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3213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B74E22-11B8-2040-99B2-CAE94C5B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619" y="3548186"/>
            <a:ext cx="3867337" cy="731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EB3F5-9793-1344-848F-CAD657197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619" y="4435945"/>
            <a:ext cx="3867337" cy="731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3183D-ACA1-3C4F-A0EB-DDDC312FE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620" y="5242592"/>
            <a:ext cx="4399350" cy="7315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F39CAA-DE5A-8349-8A27-4A8085A17ADF}"/>
              </a:ext>
            </a:extLst>
          </p:cNvPr>
          <p:cNvSpPr txBox="1"/>
          <p:nvPr/>
        </p:nvSpPr>
        <p:spPr>
          <a:xfrm>
            <a:off x="1095128" y="3729280"/>
            <a:ext cx="2007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Difference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0B7419-21DC-2449-805D-EF6289CAE6EB}"/>
              </a:ext>
            </a:extLst>
          </p:cNvPr>
          <p:cNvSpPr txBox="1"/>
          <p:nvPr/>
        </p:nvSpPr>
        <p:spPr>
          <a:xfrm>
            <a:off x="1095129" y="4617039"/>
            <a:ext cx="21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Backward Difference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7E4272-58CD-2E4F-BCAE-1433ECCC7733}"/>
              </a:ext>
            </a:extLst>
          </p:cNvPr>
          <p:cNvSpPr txBox="1"/>
          <p:nvPr/>
        </p:nvSpPr>
        <p:spPr>
          <a:xfrm>
            <a:off x="1095130" y="5423686"/>
            <a:ext cx="207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Centered Difference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32D54E-D15C-8B4D-867C-730B472836CE}"/>
              </a:ext>
            </a:extLst>
          </p:cNvPr>
          <p:cNvSpPr/>
          <p:nvPr/>
        </p:nvSpPr>
        <p:spPr>
          <a:xfrm>
            <a:off x="93278" y="632312"/>
            <a:ext cx="7069436" cy="5031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000" b="1" dirty="0"/>
              <a:t>Finite</a:t>
            </a:r>
            <a:r>
              <a:rPr lang="en-US" sz="2000" b="1" dirty="0">
                <a:latin typeface="Tahoma" panose="020B0604030504040204" pitchFamily="34" charset="0"/>
              </a:rPr>
              <a:t> </a:t>
            </a:r>
            <a:r>
              <a:rPr lang="en-US" sz="2000" b="1" dirty="0"/>
              <a:t>Difference Method: </a:t>
            </a:r>
            <a:r>
              <a:rPr lang="en-US" altLang="zh-CN" sz="2000" b="1" dirty="0"/>
              <a:t>B</a:t>
            </a:r>
            <a:r>
              <a:rPr lang="en-US" sz="2000" b="1" dirty="0"/>
              <a:t>ased upon the local Taylor expansion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171D9C-2877-E642-8704-71ECDBD70167}"/>
              </a:ext>
            </a:extLst>
          </p:cNvPr>
          <p:cNvSpPr/>
          <p:nvPr/>
        </p:nvSpPr>
        <p:spPr>
          <a:xfrm>
            <a:off x="3727055" y="44033"/>
            <a:ext cx="21133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A2700BA-5CB5-B143-B2DC-08EC04B1C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140" y="1482116"/>
            <a:ext cx="2931772" cy="180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85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D53B5-013C-B74C-8130-902E95538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33" y="1712561"/>
            <a:ext cx="2899382" cy="731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C7ED3B-6828-314E-A35A-301DE361E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833" y="2774178"/>
            <a:ext cx="2233060" cy="731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87A3A9-B088-4A45-B536-AC091ECC6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975" y="4358014"/>
            <a:ext cx="1312985" cy="3657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58B6CF-D1D1-1943-8DA2-FAD3A9B86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752" y="4189583"/>
            <a:ext cx="6215365" cy="731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D907B7-D12B-714B-831D-9C0B1BC1D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8745" y="1739371"/>
            <a:ext cx="796584" cy="4114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FCF6704-CD2F-7E43-A771-8BBAA8741302}"/>
              </a:ext>
            </a:extLst>
          </p:cNvPr>
          <p:cNvSpPr txBox="1"/>
          <p:nvPr/>
        </p:nvSpPr>
        <p:spPr>
          <a:xfrm>
            <a:off x="5515329" y="1704631"/>
            <a:ext cx="3868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basic function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2C305E3-C5D9-BA48-99CA-62F0EC8C3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5709" y="2964477"/>
            <a:ext cx="797560" cy="4114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809F32-8B3C-BB4E-8F5D-0781268CA045}"/>
              </a:ext>
            </a:extLst>
          </p:cNvPr>
          <p:cNvSpPr txBox="1"/>
          <p:nvPr/>
        </p:nvSpPr>
        <p:spPr>
          <a:xfrm>
            <a:off x="5513269" y="2918367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test function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FC6192-1AD8-7C4E-BC1C-BCE7EE06315B}"/>
              </a:ext>
            </a:extLst>
          </p:cNvPr>
          <p:cNvSpPr/>
          <p:nvPr/>
        </p:nvSpPr>
        <p:spPr>
          <a:xfrm>
            <a:off x="85323" y="656049"/>
            <a:ext cx="8973354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000" b="1" dirty="0"/>
              <a:t>Finite Element Method : </a:t>
            </a:r>
            <a:r>
              <a:rPr lang="en-US" altLang="zh-CN" sz="2000" b="1" dirty="0"/>
              <a:t>B</a:t>
            </a:r>
            <a:r>
              <a:rPr lang="en-US" sz="2000" b="1" dirty="0"/>
              <a:t>ased </a:t>
            </a:r>
            <a:r>
              <a:rPr lang="en-US" altLang="zh-CN" sz="2000" b="1" dirty="0"/>
              <a:t>upon</a:t>
            </a:r>
            <a:r>
              <a:rPr lang="zh-CN" altLang="en-US" sz="2000" b="1" dirty="0"/>
              <a:t> </a:t>
            </a:r>
            <a:r>
              <a:rPr lang="en-US" sz="2000" b="1" dirty="0"/>
              <a:t>Weighted Residuals and Variational Principles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54598D-EA27-274A-9EBC-C7F734EFCEFD}"/>
              </a:ext>
            </a:extLst>
          </p:cNvPr>
          <p:cNvSpPr/>
          <p:nvPr/>
        </p:nvSpPr>
        <p:spPr>
          <a:xfrm>
            <a:off x="3727055" y="44033"/>
            <a:ext cx="21133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75B5F5-13D8-B646-A141-EB65F5D6E99D}"/>
              </a:ext>
            </a:extLst>
          </p:cNvPr>
          <p:cNvSpPr txBox="1"/>
          <p:nvPr/>
        </p:nvSpPr>
        <p:spPr>
          <a:xfrm>
            <a:off x="2094556" y="5364177"/>
            <a:ext cx="5378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Weak form of differential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equation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544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173B45-9A96-2141-A505-3DCABEBC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393" y="3904457"/>
            <a:ext cx="948267" cy="365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619A1-C043-1F4D-94B1-9353BB20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361" y="5026926"/>
            <a:ext cx="1706880" cy="365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04DDC2-22F5-CD49-8993-97331D229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393" y="4443330"/>
            <a:ext cx="835378" cy="365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FCAD65-5F54-2944-A089-F88C464B8FAA}"/>
              </a:ext>
            </a:extLst>
          </p:cNvPr>
          <p:cNvSpPr txBox="1"/>
          <p:nvPr/>
        </p:nvSpPr>
        <p:spPr>
          <a:xfrm>
            <a:off x="4140974" y="3904457"/>
            <a:ext cx="436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Galerkin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 Method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27AFB-B0AC-2246-9D70-754C8AD4C0BB}"/>
              </a:ext>
            </a:extLst>
          </p:cNvPr>
          <p:cNvSpPr txBox="1"/>
          <p:nvPr/>
        </p:nvSpPr>
        <p:spPr>
          <a:xfrm>
            <a:off x="4197791" y="4439758"/>
            <a:ext cx="226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Volume Method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C133AA-A340-2D40-AF12-C9AAB15C6DE3}"/>
              </a:ext>
            </a:extLst>
          </p:cNvPr>
          <p:cNvSpPr txBox="1"/>
          <p:nvPr/>
        </p:nvSpPr>
        <p:spPr>
          <a:xfrm>
            <a:off x="1283501" y="5565799"/>
            <a:ext cx="70005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Different numerical methods are usually more similar</a:t>
            </a:r>
          </a:p>
          <a:p>
            <a:pPr algn="ctr"/>
            <a:r>
              <a:rPr lang="en-US" sz="2400" b="1" dirty="0">
                <a:solidFill>
                  <a:srgbClr val="00B050"/>
                </a:solidFill>
              </a:rPr>
              <a:t> than they are distinct.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9EFB8C-6AA8-EC40-A28F-A6DD284987A7}"/>
              </a:ext>
            </a:extLst>
          </p:cNvPr>
          <p:cNvSpPr/>
          <p:nvPr/>
        </p:nvSpPr>
        <p:spPr>
          <a:xfrm>
            <a:off x="3727055" y="44033"/>
            <a:ext cx="21133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83F22B-954D-6D44-82DC-C96AA406E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100" y="2410406"/>
            <a:ext cx="2470362" cy="7772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64FA04-BC06-8945-9A4B-8D7B5FFBC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8939" y="2943787"/>
            <a:ext cx="560567" cy="2743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3A2CB53-9586-864C-BB1C-991EF22A9E00}"/>
              </a:ext>
            </a:extLst>
          </p:cNvPr>
          <p:cNvSpPr/>
          <p:nvPr/>
        </p:nvSpPr>
        <p:spPr>
          <a:xfrm>
            <a:off x="4852560" y="2927186"/>
            <a:ext cx="4291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N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-degree Lagrange polynomials and quadrature points are EXATLY </a:t>
            </a:r>
            <a:r>
              <a:rPr lang="en-US" sz="1400" dirty="0"/>
              <a:t>Gauss-</a:t>
            </a:r>
            <a:r>
              <a:rPr lang="en-US" sz="1400" dirty="0" err="1"/>
              <a:t>Lobatto</a:t>
            </a:r>
            <a:r>
              <a:rPr lang="en-US" sz="1400" dirty="0"/>
              <a:t>-Legendre points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EEAFCF-41F5-C742-9BED-5C313803DAE4}"/>
              </a:ext>
            </a:extLst>
          </p:cNvPr>
          <p:cNvSpPr txBox="1"/>
          <p:nvPr/>
        </p:nvSpPr>
        <p:spPr>
          <a:xfrm>
            <a:off x="113253" y="1155461"/>
            <a:ext cx="3868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function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D48124-4254-1041-B3F7-BD25F159B9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6100" y="1746544"/>
            <a:ext cx="2355748" cy="5943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ACD019-F5A2-F84C-B691-F67A2B4D5B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8939" y="2076035"/>
            <a:ext cx="531056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62BE74F-2F1B-814F-B9D3-92B166F213D8}"/>
              </a:ext>
            </a:extLst>
          </p:cNvPr>
          <p:cNvSpPr/>
          <p:nvPr/>
        </p:nvSpPr>
        <p:spPr>
          <a:xfrm>
            <a:off x="4837930" y="2056898"/>
            <a:ext cx="17972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local shape function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FC71A5-638C-3B45-A8E9-64988E511C06}"/>
              </a:ext>
            </a:extLst>
          </p:cNvPr>
          <p:cNvSpPr txBox="1"/>
          <p:nvPr/>
        </p:nvSpPr>
        <p:spPr>
          <a:xfrm>
            <a:off x="113253" y="3397655"/>
            <a:ext cx="1524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function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85EB21-A707-8748-BEA2-F7661197099F}"/>
              </a:ext>
            </a:extLst>
          </p:cNvPr>
          <p:cNvSpPr txBox="1"/>
          <p:nvPr/>
        </p:nvSpPr>
        <p:spPr>
          <a:xfrm>
            <a:off x="4212668" y="4996491"/>
            <a:ext cx="254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Difference Method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2DAEA1-AAD8-AA4B-841F-9FDC36E7DA4D}"/>
              </a:ext>
            </a:extLst>
          </p:cNvPr>
          <p:cNvSpPr/>
          <p:nvPr/>
        </p:nvSpPr>
        <p:spPr>
          <a:xfrm>
            <a:off x="85323" y="656049"/>
            <a:ext cx="3073918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000" b="1" dirty="0"/>
              <a:t>Differences and Similarities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1E6015-6156-F74E-955D-56B4A6408D9F}"/>
              </a:ext>
            </a:extLst>
          </p:cNvPr>
          <p:cNvSpPr/>
          <p:nvPr/>
        </p:nvSpPr>
        <p:spPr>
          <a:xfrm>
            <a:off x="4212668" y="2510949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 Method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4F32A0-486C-6A4C-909F-7D8406E6C11A}"/>
              </a:ext>
            </a:extLst>
          </p:cNvPr>
          <p:cNvSpPr/>
          <p:nvPr/>
        </p:nvSpPr>
        <p:spPr>
          <a:xfrm>
            <a:off x="4212668" y="1731541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360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D13B1D-DC35-DD49-83E5-96CFEC7ABAF7}"/>
              </a:ext>
            </a:extLst>
          </p:cNvPr>
          <p:cNvSpPr/>
          <p:nvPr/>
        </p:nvSpPr>
        <p:spPr>
          <a:xfrm>
            <a:off x="3727055" y="44033"/>
            <a:ext cx="21133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AB68D3-6C96-BF4C-B4A8-790695F385DF}"/>
              </a:ext>
            </a:extLst>
          </p:cNvPr>
          <p:cNvSpPr/>
          <p:nvPr/>
        </p:nvSpPr>
        <p:spPr>
          <a:xfrm>
            <a:off x="85323" y="656049"/>
            <a:ext cx="1196353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000" b="1" dirty="0"/>
              <a:t>Why FEM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A8C701-810B-E94B-A344-8F80B1A02D90}"/>
              </a:ext>
            </a:extLst>
          </p:cNvPr>
          <p:cNvSpPr/>
          <p:nvPr/>
        </p:nvSpPr>
        <p:spPr>
          <a:xfrm>
            <a:off x="326194" y="1356475"/>
            <a:ext cx="8491612" cy="4334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Arial,Bold"/>
              </a:rPr>
              <a:t>Can readily handle very complex geometry: </a:t>
            </a: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Arial,Bold"/>
              </a:rPr>
              <a:t>The heart and power of the FEM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Arial,Bold"/>
              </a:rPr>
              <a:t>Can easily handle boundary conditions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Arial,Bold"/>
              </a:rPr>
              <a:t>Dirichlet</a:t>
            </a:r>
            <a:r>
              <a:rPr lang="zh-CN" altLang="en-US" dirty="0">
                <a:latin typeface="Arial,Bold"/>
              </a:rPr>
              <a:t> </a:t>
            </a:r>
            <a:r>
              <a:rPr lang="en-US" dirty="0">
                <a:latin typeface="Arial,Bold"/>
              </a:rPr>
              <a:t>boundary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Arial,Bold"/>
              </a:rPr>
              <a:t>Neumann boundary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Arial,Bold"/>
              </a:rPr>
              <a:t>Mixed</a:t>
            </a:r>
            <a:r>
              <a:rPr lang="zh-CN" altLang="en-US" dirty="0">
                <a:latin typeface="Arial,Bold"/>
              </a:rPr>
              <a:t> </a:t>
            </a:r>
            <a:r>
              <a:rPr lang="en-US" dirty="0">
                <a:latin typeface="Arial,Bold"/>
              </a:rPr>
              <a:t>boundary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Arial,Bold"/>
              </a:rPr>
              <a:t>naturally satisfie</a:t>
            </a:r>
            <a:r>
              <a:rPr lang="en-US" altLang="ja-JP" dirty="0">
                <a:latin typeface="Arial,Bold"/>
              </a:rPr>
              <a:t>s</a:t>
            </a:r>
            <a:r>
              <a:rPr lang="zh-CN" altLang="en-US" dirty="0">
                <a:latin typeface="Arial,Bold"/>
              </a:rPr>
              <a:t> </a:t>
            </a:r>
            <a:r>
              <a:rPr lang="en-US" dirty="0">
                <a:latin typeface="Arial,Bold"/>
              </a:rPr>
              <a:t>free surface boundary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Arial,Bold"/>
              </a:rPr>
              <a:t>Can handle complex loading </a:t>
            </a: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Arial,Bold"/>
              </a:rPr>
              <a:t>Nodal load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Arial,Bold"/>
              </a:rPr>
              <a:t>Element load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Arial,Bold"/>
              </a:rPr>
              <a:t>Time or frequency dependent loading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Arial,Bold"/>
              </a:rPr>
              <a:t>Can handle a wide variety of engineering problems 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latin typeface="Arial,Bold"/>
              </a:rPr>
              <a:t>Wave problems, Heat problems, Solid mechanics, Fluids problems,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4145E-8AA3-0D40-B98D-4217C1ECE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093" y="1799602"/>
            <a:ext cx="3571127" cy="21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0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9F3F99D7-ECE7-8143-8F33-60A6C7A61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5458" y="1102289"/>
            <a:ext cx="6390961" cy="742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marL="557199" indent="-557199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35027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1237</TotalTime>
  <Words>791</Words>
  <Application>Microsoft Macintosh PowerPoint</Application>
  <PresentationFormat>On-screen Show (4:3)</PresentationFormat>
  <Paragraphs>231</Paragraphs>
  <Slides>25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Arial,Bold</vt:lpstr>
      <vt:lpstr>CMR10</vt:lpstr>
      <vt:lpstr>FontAwesome</vt:lpstr>
      <vt:lpstr>Arial</vt:lpstr>
      <vt:lpstr>Calibri</vt:lpstr>
      <vt:lpstr>Calibri Light</vt:lpstr>
      <vt:lpstr>Cambria Math</vt:lpstr>
      <vt:lpstr>Tahoma</vt:lpstr>
      <vt:lpstr>Times New Roman</vt:lpstr>
      <vt:lpstr>Wingdings</vt:lpstr>
      <vt:lpstr>Office Theme</vt:lpstr>
      <vt:lpstr>Equation.DSMT4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Li, Haipeng</dc:creator>
  <cp:lastModifiedBy>Li, Haipeng</cp:lastModifiedBy>
  <cp:revision>57</cp:revision>
  <dcterms:created xsi:type="dcterms:W3CDTF">2019-08-10T13:27:18Z</dcterms:created>
  <dcterms:modified xsi:type="dcterms:W3CDTF">2019-08-11T10:05:48Z</dcterms:modified>
</cp:coreProperties>
</file>